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320" r:id="rId3"/>
    <p:sldId id="318" r:id="rId4"/>
    <p:sldId id="322" r:id="rId5"/>
    <p:sldId id="258" r:id="rId6"/>
    <p:sldId id="321" r:id="rId7"/>
    <p:sldId id="323" r:id="rId8"/>
    <p:sldId id="336" r:id="rId9"/>
    <p:sldId id="333" r:id="rId10"/>
    <p:sldId id="347" r:id="rId11"/>
    <p:sldId id="256" r:id="rId12"/>
    <p:sldId id="335" r:id="rId13"/>
    <p:sldId id="342" r:id="rId14"/>
    <p:sldId id="343" r:id="rId15"/>
    <p:sldId id="344" r:id="rId16"/>
    <p:sldId id="345" r:id="rId17"/>
    <p:sldId id="346" r:id="rId18"/>
    <p:sldId id="331" r:id="rId19"/>
    <p:sldId id="34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87"/>
    <p:restoredTop sz="94672"/>
  </p:normalViewPr>
  <p:slideViewPr>
    <p:cSldViewPr>
      <p:cViewPr varScale="1">
        <p:scale>
          <a:sx n="51" d="100"/>
          <a:sy n="51" d="100"/>
        </p:scale>
        <p:origin x="797"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5FDCECF-6562-449C-91DD-A8F9FA3E2E64}"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3810870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FDCECF-6562-449C-91DD-A8F9FA3E2E64}"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2045633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FDCECF-6562-449C-91DD-A8F9FA3E2E64}"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884581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FDCECF-6562-449C-91DD-A8F9FA3E2E64}"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1425724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FDCECF-6562-449C-91DD-A8F9FA3E2E64}" type="datetimeFigureOut">
              <a:rPr lang="en-GB" smtClean="0"/>
              <a:t>19/03/2021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224190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5FDCECF-6562-449C-91DD-A8F9FA3E2E64}"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1334049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5FDCECF-6562-449C-91DD-A8F9FA3E2E64}" type="datetimeFigureOut">
              <a:rPr lang="en-GB" smtClean="0"/>
              <a:t>19/03/2021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298825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5FDCECF-6562-449C-91DD-A8F9FA3E2E64}" type="datetimeFigureOut">
              <a:rPr lang="en-GB" smtClean="0"/>
              <a:t>19/03/2021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374065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DCECF-6562-449C-91DD-A8F9FA3E2E64}" type="datetimeFigureOut">
              <a:rPr lang="en-GB" smtClean="0"/>
              <a:t>19/03/2021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113863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FDCECF-6562-449C-91DD-A8F9FA3E2E64}"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419538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FDCECF-6562-449C-91DD-A8F9FA3E2E64}" type="datetimeFigureOut">
              <a:rPr lang="en-GB" smtClean="0"/>
              <a:t>19/03/2021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CF73A9-FF23-4461-8132-DA66BBE26B84}" type="slidenum">
              <a:rPr lang="en-GB" smtClean="0"/>
              <a:t>‹#›</a:t>
            </a:fld>
            <a:endParaRPr lang="en-GB"/>
          </a:p>
        </p:txBody>
      </p:sp>
    </p:spTree>
    <p:extLst>
      <p:ext uri="{BB962C8B-B14F-4D97-AF65-F5344CB8AC3E}">
        <p14:creationId xmlns:p14="http://schemas.microsoft.com/office/powerpoint/2010/main" val="16541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DCECF-6562-449C-91DD-A8F9FA3E2E64}" type="datetimeFigureOut">
              <a:rPr lang="en-GB" smtClean="0"/>
              <a:t>19/03/2021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CF73A9-FF23-4461-8132-DA66BBE26B84}" type="slidenum">
              <a:rPr lang="en-GB" smtClean="0"/>
              <a:t>‹#›</a:t>
            </a:fld>
            <a:endParaRPr lang="en-GB"/>
          </a:p>
        </p:txBody>
      </p:sp>
    </p:spTree>
    <p:extLst>
      <p:ext uri="{BB962C8B-B14F-4D97-AF65-F5344CB8AC3E}">
        <p14:creationId xmlns:p14="http://schemas.microsoft.com/office/powerpoint/2010/main" val="554144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C334BE-6B39-F144-BBE7-FD43B087BC9A}"/>
              </a:ext>
            </a:extLst>
          </p:cNvPr>
          <p:cNvSpPr txBox="1"/>
          <p:nvPr/>
        </p:nvSpPr>
        <p:spPr>
          <a:xfrm>
            <a:off x="741464" y="4221088"/>
            <a:ext cx="7661072" cy="1938992"/>
          </a:xfrm>
          <a:prstGeom prst="rect">
            <a:avLst/>
          </a:prstGeom>
          <a:noFill/>
        </p:spPr>
        <p:txBody>
          <a:bodyPr wrap="none" rtlCol="0">
            <a:spAutoFit/>
          </a:bodyPr>
          <a:lstStyle/>
          <a:p>
            <a:pPr algn="ctr"/>
            <a:r>
              <a:rPr lang="en-US" sz="4000" dirty="0">
                <a:solidFill>
                  <a:srgbClr val="7030A0"/>
                </a:solidFill>
                <a:latin typeface="Candara" panose="020E0502030303020204" pitchFamily="34" charset="0"/>
              </a:rPr>
              <a:t>Holy Cross Catholic Primary School</a:t>
            </a:r>
          </a:p>
          <a:p>
            <a:pPr algn="ctr"/>
            <a:r>
              <a:rPr lang="en-US" sz="4000" dirty="0">
                <a:solidFill>
                  <a:srgbClr val="7030A0"/>
                </a:solidFill>
                <a:latin typeface="Candara" panose="020E0502030303020204" pitchFamily="34" charset="0"/>
              </a:rPr>
              <a:t>Liturgy for Holy Week</a:t>
            </a:r>
          </a:p>
          <a:p>
            <a:pPr algn="ctr"/>
            <a:r>
              <a:rPr lang="en-US" sz="4000" dirty="0">
                <a:solidFill>
                  <a:srgbClr val="7030A0"/>
                </a:solidFill>
                <a:latin typeface="Candara" panose="020E0502030303020204" pitchFamily="34" charset="0"/>
              </a:rPr>
              <a:t> 2021</a:t>
            </a:r>
          </a:p>
        </p:txBody>
      </p:sp>
      <p:pic>
        <p:nvPicPr>
          <p:cNvPr id="5" name="Picture 4" descr="A close-up of a plant&#10;&#10;Description automatically generated with medium confidence">
            <a:extLst>
              <a:ext uri="{FF2B5EF4-FFF2-40B4-BE49-F238E27FC236}">
                <a16:creationId xmlns:a16="http://schemas.microsoft.com/office/drawing/2014/main" id="{2A09AB6E-6008-4B95-9F04-5403C6AA97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128304"/>
          </a:xfrm>
          <a:prstGeom prst="rect">
            <a:avLst/>
          </a:prstGeom>
        </p:spPr>
      </p:pic>
    </p:spTree>
    <p:extLst>
      <p:ext uri="{BB962C8B-B14F-4D97-AF65-F5344CB8AC3E}">
        <p14:creationId xmlns:p14="http://schemas.microsoft.com/office/powerpoint/2010/main" val="1815747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D25852-6F47-2F45-8679-E6F2756B1DBC}"/>
              </a:ext>
            </a:extLst>
          </p:cNvPr>
          <p:cNvSpPr txBox="1"/>
          <p:nvPr/>
        </p:nvSpPr>
        <p:spPr>
          <a:xfrm>
            <a:off x="2891301" y="5301208"/>
            <a:ext cx="3456383" cy="584775"/>
          </a:xfrm>
          <a:prstGeom prst="rect">
            <a:avLst/>
          </a:prstGeom>
          <a:noFill/>
        </p:spPr>
        <p:txBody>
          <a:bodyPr wrap="square" rtlCol="0">
            <a:spAutoFit/>
          </a:bodyPr>
          <a:lstStyle/>
          <a:p>
            <a:r>
              <a:rPr lang="en-US" sz="3200" b="1" dirty="0">
                <a:latin typeface="Candara" panose="020E0502030303020204" pitchFamily="34" charset="0"/>
              </a:rPr>
              <a:t>Sing:  At the Cross</a:t>
            </a:r>
          </a:p>
        </p:txBody>
      </p:sp>
      <p:pic>
        <p:nvPicPr>
          <p:cNvPr id="6" name="Picture 5" descr="A close-up of a plant&#10;&#10;Description automatically generated with medium confidence">
            <a:extLst>
              <a:ext uri="{FF2B5EF4-FFF2-40B4-BE49-F238E27FC236}">
                <a16:creationId xmlns:a16="http://schemas.microsoft.com/office/drawing/2014/main" id="{FBFCC7DA-A265-4000-B1BA-B24492E7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43" y="7748"/>
            <a:ext cx="9029700" cy="4076700"/>
          </a:xfrm>
          <a:prstGeom prst="rect">
            <a:avLst/>
          </a:prstGeom>
        </p:spPr>
      </p:pic>
    </p:spTree>
    <p:extLst>
      <p:ext uri="{BB962C8B-B14F-4D97-AF65-F5344CB8AC3E}">
        <p14:creationId xmlns:p14="http://schemas.microsoft.com/office/powerpoint/2010/main" val="18023490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0344"/>
            <a:ext cx="4773704" cy="5373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263AD9A-E00F-EC49-87C2-1607F8BFE514}"/>
              </a:ext>
            </a:extLst>
          </p:cNvPr>
          <p:cNvSpPr txBox="1"/>
          <p:nvPr/>
        </p:nvSpPr>
        <p:spPr>
          <a:xfrm>
            <a:off x="3059832" y="2813164"/>
            <a:ext cx="4968552" cy="584775"/>
          </a:xfrm>
          <a:prstGeom prst="rect">
            <a:avLst/>
          </a:prstGeom>
          <a:noFill/>
        </p:spPr>
        <p:txBody>
          <a:bodyPr wrap="square" rtlCol="0">
            <a:spAutoFit/>
          </a:bodyPr>
          <a:lstStyle/>
          <a:p>
            <a:endParaRPr lang="en-US" sz="3200" dirty="0">
              <a:latin typeface="Candara" panose="020E0502030303020204" pitchFamily="34" charset="0"/>
            </a:endParaRPr>
          </a:p>
        </p:txBody>
      </p:sp>
      <p:sp>
        <p:nvSpPr>
          <p:cNvPr id="6" name="TextBox 5">
            <a:extLst>
              <a:ext uri="{FF2B5EF4-FFF2-40B4-BE49-F238E27FC236}">
                <a16:creationId xmlns:a16="http://schemas.microsoft.com/office/drawing/2014/main" id="{69E15A3F-E44A-47CB-A4A1-7CE6A6119FB1}"/>
              </a:ext>
            </a:extLst>
          </p:cNvPr>
          <p:cNvSpPr txBox="1"/>
          <p:nvPr/>
        </p:nvSpPr>
        <p:spPr>
          <a:xfrm>
            <a:off x="5148064" y="1089614"/>
            <a:ext cx="3269732" cy="5078313"/>
          </a:xfrm>
          <a:prstGeom prst="rect">
            <a:avLst/>
          </a:prstGeom>
          <a:noFill/>
        </p:spPr>
        <p:txBody>
          <a:bodyPr wrap="square" rtlCol="0">
            <a:spAutoFit/>
          </a:bodyPr>
          <a:lstStyle/>
          <a:p>
            <a:r>
              <a:rPr lang="en-US" sz="3600" b="1" dirty="0">
                <a:latin typeface="Candara" panose="020E0502030303020204" pitchFamily="34" charset="0"/>
              </a:rPr>
              <a:t>Let us pray</a:t>
            </a:r>
          </a:p>
          <a:p>
            <a:endParaRPr lang="en-US" sz="3600" b="1" dirty="0">
              <a:latin typeface="Candara" panose="020E0502030303020204" pitchFamily="34" charset="0"/>
            </a:endParaRPr>
          </a:p>
          <a:p>
            <a:r>
              <a:rPr lang="en-US" sz="3600" b="1" dirty="0">
                <a:latin typeface="Candara" panose="020E0502030303020204" pitchFamily="34" charset="0"/>
              </a:rPr>
              <a:t>We bring all our needs to God, Our Father, who loves us and listens to us when we pray.</a:t>
            </a:r>
          </a:p>
        </p:txBody>
      </p:sp>
    </p:spTree>
    <p:extLst>
      <p:ext uri="{BB962C8B-B14F-4D97-AF65-F5344CB8AC3E}">
        <p14:creationId xmlns:p14="http://schemas.microsoft.com/office/powerpoint/2010/main" val="3536024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023" y="30042"/>
            <a:ext cx="2494977" cy="28083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899592" y="1434198"/>
            <a:ext cx="6566825" cy="4801314"/>
          </a:xfrm>
          <a:prstGeom prst="rect">
            <a:avLst/>
          </a:prstGeom>
          <a:noFill/>
        </p:spPr>
        <p:txBody>
          <a:bodyPr wrap="square">
            <a:spAutoFit/>
          </a:bodyPr>
          <a:lstStyle/>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We thank Jesus for being our Servant King.  We pray that Jesus will help us to continue the good work that we have started during Lent, and follow the example that he has set us.</a:t>
            </a: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Lord hear us.</a:t>
            </a:r>
          </a:p>
          <a:p>
            <a:pPr algn="ctr"/>
            <a:r>
              <a:rPr lang="en-GB" sz="3200" b="1" dirty="0">
                <a:latin typeface="Candara" panose="020E0502030303020204" pitchFamily="34" charset="0"/>
                <a:ea typeface="Times New Roman" panose="02020603050405020304" pitchFamily="18" charset="0"/>
                <a:cs typeface="Times New Roman" panose="02020603050405020304" pitchFamily="18" charset="0"/>
              </a:rPr>
              <a:t>R:  Lord graciously hear us</a:t>
            </a:r>
            <a:endParaRPr lang="en-GB" sz="3200" b="1"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1067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023" y="30042"/>
            <a:ext cx="2494977" cy="28083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899592" y="1434198"/>
            <a:ext cx="6566825" cy="4308872"/>
          </a:xfrm>
          <a:prstGeom prst="rect">
            <a:avLst/>
          </a:prstGeom>
          <a:noFill/>
        </p:spPr>
        <p:txBody>
          <a:bodyPr wrap="square">
            <a:spAutoFit/>
          </a:bodyPr>
          <a:lstStyle/>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We thank God for His great love. </a:t>
            </a: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 For giving us his son Jesus Christ, who died for us so that we could have eternal life.</a:t>
            </a:r>
          </a:p>
          <a:p>
            <a:pPr algn="ct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Lord hear us.</a:t>
            </a:r>
          </a:p>
          <a:p>
            <a:pPr algn="ctr"/>
            <a:r>
              <a:rPr lang="en-GB" sz="3200" b="1" dirty="0">
                <a:latin typeface="Candara" panose="020E0502030303020204" pitchFamily="34" charset="0"/>
                <a:ea typeface="Times New Roman" panose="02020603050405020304" pitchFamily="18" charset="0"/>
                <a:cs typeface="Times New Roman" panose="02020603050405020304" pitchFamily="18" charset="0"/>
              </a:rPr>
              <a:t>R:  Lord graciously hear us</a:t>
            </a:r>
            <a:endParaRPr lang="en-GB" sz="3200" b="1"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17883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023" y="30042"/>
            <a:ext cx="2494977" cy="28083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899592" y="1434198"/>
            <a:ext cx="6566825" cy="4801314"/>
          </a:xfrm>
          <a:prstGeom prst="rect">
            <a:avLst/>
          </a:prstGeom>
          <a:noFill/>
        </p:spPr>
        <p:txBody>
          <a:bodyPr wrap="square">
            <a:spAutoFit/>
          </a:bodyPr>
          <a:lstStyle/>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We pray for those who are ill, or facing difficulties:  may they find hope in the cross of Christ, and be strengthened by the knowledge of God’s love.</a:t>
            </a:r>
          </a:p>
          <a:p>
            <a:pPr algn="ct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Lord hear us.</a:t>
            </a:r>
          </a:p>
          <a:p>
            <a:pPr algn="ctr"/>
            <a:r>
              <a:rPr lang="en-GB" sz="3200" b="1" dirty="0">
                <a:latin typeface="Candara" panose="020E0502030303020204" pitchFamily="34" charset="0"/>
                <a:ea typeface="Times New Roman" panose="02020603050405020304" pitchFamily="18" charset="0"/>
                <a:cs typeface="Times New Roman" panose="02020603050405020304" pitchFamily="18" charset="0"/>
              </a:rPr>
              <a:t>R:  Lord graciously hear us</a:t>
            </a:r>
            <a:endParaRPr lang="en-GB" sz="3200" b="1"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6473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023" y="30042"/>
            <a:ext cx="2494977" cy="28083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899592" y="1434198"/>
            <a:ext cx="6566825" cy="4308872"/>
          </a:xfrm>
          <a:prstGeom prst="rect">
            <a:avLst/>
          </a:prstGeom>
          <a:noFill/>
        </p:spPr>
        <p:txBody>
          <a:bodyPr wrap="square">
            <a:spAutoFit/>
          </a:bodyPr>
          <a:lstStyle/>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We thank God for the new life we celebrate at Easter.</a:t>
            </a: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We ask Him to help us to keep growing closer to Him.</a:t>
            </a:r>
          </a:p>
          <a:p>
            <a:pPr algn="ct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Lord hear us.</a:t>
            </a:r>
          </a:p>
          <a:p>
            <a:pPr algn="ctr"/>
            <a:r>
              <a:rPr lang="en-GB" sz="3200" b="1" dirty="0">
                <a:latin typeface="Candara" panose="020E0502030303020204" pitchFamily="34" charset="0"/>
                <a:ea typeface="Times New Roman" panose="02020603050405020304" pitchFamily="18" charset="0"/>
                <a:cs typeface="Times New Roman" panose="02020603050405020304" pitchFamily="18" charset="0"/>
              </a:rPr>
              <a:t>R:  Lord graciously hear us</a:t>
            </a:r>
            <a:endParaRPr lang="en-GB" sz="3200" b="1"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9505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023" y="30042"/>
            <a:ext cx="2494977" cy="28083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899592" y="1434198"/>
            <a:ext cx="6566825" cy="4308872"/>
          </a:xfrm>
          <a:prstGeom prst="rect">
            <a:avLst/>
          </a:prstGeom>
          <a:noFill/>
        </p:spPr>
        <p:txBody>
          <a:bodyPr wrap="square">
            <a:spAutoFit/>
          </a:bodyPr>
          <a:lstStyle/>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We pray for Pope Francis, Bishop Philip and Father Jonathan.</a:t>
            </a: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May God bless them and help them to serve His people.</a:t>
            </a:r>
          </a:p>
          <a:p>
            <a:pPr algn="ct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Lord hear us.</a:t>
            </a:r>
          </a:p>
          <a:p>
            <a:pPr algn="ctr"/>
            <a:r>
              <a:rPr lang="en-GB" sz="3200" b="1" dirty="0">
                <a:latin typeface="Candara" panose="020E0502030303020204" pitchFamily="34" charset="0"/>
                <a:ea typeface="Times New Roman" panose="02020603050405020304" pitchFamily="18" charset="0"/>
                <a:cs typeface="Times New Roman" panose="02020603050405020304" pitchFamily="18" charset="0"/>
              </a:rPr>
              <a:t>R:  Lord graciously hear us</a:t>
            </a:r>
            <a:endParaRPr lang="en-GB" sz="3200" b="1"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58473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023" y="30042"/>
            <a:ext cx="2494977" cy="28083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FD25852-6F47-2F45-8679-E6F2756B1DBC}"/>
              </a:ext>
            </a:extLst>
          </p:cNvPr>
          <p:cNvSpPr txBox="1"/>
          <p:nvPr/>
        </p:nvSpPr>
        <p:spPr>
          <a:xfrm>
            <a:off x="3211149" y="404664"/>
            <a:ext cx="2494977" cy="584775"/>
          </a:xfrm>
          <a:prstGeom prst="rect">
            <a:avLst/>
          </a:prstGeom>
          <a:noFill/>
        </p:spPr>
        <p:txBody>
          <a:bodyPr wrap="square" rtlCol="0">
            <a:spAutoFit/>
          </a:bodyPr>
          <a:lstStyle/>
          <a:p>
            <a:r>
              <a:rPr lang="en-US" sz="3200" b="1" dirty="0">
                <a:latin typeface="Candara" panose="020E0502030303020204" pitchFamily="34" charset="0"/>
              </a:rPr>
              <a:t>Intercessions </a:t>
            </a:r>
          </a:p>
        </p:txBody>
      </p:sp>
      <p:sp>
        <p:nvSpPr>
          <p:cNvPr id="5" name="TextBox 4">
            <a:extLst>
              <a:ext uri="{FF2B5EF4-FFF2-40B4-BE49-F238E27FC236}">
                <a16:creationId xmlns:a16="http://schemas.microsoft.com/office/drawing/2014/main" id="{EF574A33-FB91-4922-903B-A8D427575994}"/>
              </a:ext>
            </a:extLst>
          </p:cNvPr>
          <p:cNvSpPr txBox="1"/>
          <p:nvPr/>
        </p:nvSpPr>
        <p:spPr>
          <a:xfrm>
            <a:off x="899592" y="1434198"/>
            <a:ext cx="6566825" cy="3816429"/>
          </a:xfrm>
          <a:prstGeom prst="rect">
            <a:avLst/>
          </a:prstGeom>
          <a:noFill/>
        </p:spPr>
        <p:txBody>
          <a:bodyPr wrap="square">
            <a:spAutoFit/>
          </a:bodyPr>
          <a:lstStyle/>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We pray for the ‘Peace of Christ’, in our homes, in our school and around the world this Easter</a:t>
            </a:r>
          </a:p>
          <a:p>
            <a:pPr algn="ctr"/>
            <a:endParaRPr lang="en-GB" sz="3200"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3200" dirty="0">
                <a:latin typeface="Candara" panose="020E0502030303020204" pitchFamily="34" charset="0"/>
                <a:ea typeface="Times New Roman" panose="02020603050405020304" pitchFamily="18" charset="0"/>
                <a:cs typeface="Times New Roman" panose="02020603050405020304" pitchFamily="18" charset="0"/>
              </a:rPr>
              <a:t>Lord hear us.</a:t>
            </a:r>
          </a:p>
          <a:p>
            <a:pPr algn="ctr"/>
            <a:r>
              <a:rPr lang="en-GB" sz="3200" b="1" dirty="0">
                <a:latin typeface="Candara" panose="020E0502030303020204" pitchFamily="34" charset="0"/>
                <a:ea typeface="Times New Roman" panose="02020603050405020304" pitchFamily="18" charset="0"/>
                <a:cs typeface="Times New Roman" panose="02020603050405020304" pitchFamily="18" charset="0"/>
              </a:rPr>
              <a:t>R:  Lord graciously hear us</a:t>
            </a:r>
            <a:endParaRPr lang="en-GB" sz="3200" b="1" dirty="0">
              <a:latin typeface="Arial" panose="020B0604020202020204" pitchFamily="34" charset="0"/>
              <a:ea typeface="Times New Roman" panose="02020603050405020304" pitchFamily="18" charset="0"/>
              <a:cs typeface="Times New Roman" panose="02020603050405020304" pitchFamily="18" charset="0"/>
            </a:endParaRPr>
          </a:p>
          <a:p>
            <a:pPr algn="ctr"/>
            <a:r>
              <a:rPr lang="en-GB" sz="1800" dirty="0">
                <a:effectLst>
                  <a:outerShdw blurRad="50800" dist="38100" algn="tr" rotWithShape="0">
                    <a:prstClr val="black">
                      <a:alpha val="40000"/>
                    </a:prstClr>
                  </a:outerShdw>
                </a:effectLst>
                <a:latin typeface="Candara" panose="020E0502030303020204" pitchFamily="34" charset="0"/>
                <a:ea typeface="Times New Roman" panose="02020603050405020304" pitchFamily="18" charset="0"/>
                <a:cs typeface="Times New Roman" panose="02020603050405020304" pitchFamily="18" charset="0"/>
              </a:rPr>
              <a:t> </a:t>
            </a: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a:p>
            <a:pPr algn="ctr"/>
            <a:endParaRPr lang="en-GB" sz="1400" dirty="0">
              <a:effectLst>
                <a:outerShdw blurRad="50800" dist="38100" algn="tr" rotWithShape="0">
                  <a:prstClr val="black">
                    <a:alpha val="40000"/>
                  </a:prstClr>
                </a:outerShdw>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90659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C334BE-6B39-F144-BBE7-FD43B087BC9A}"/>
              </a:ext>
            </a:extLst>
          </p:cNvPr>
          <p:cNvSpPr txBox="1"/>
          <p:nvPr/>
        </p:nvSpPr>
        <p:spPr>
          <a:xfrm>
            <a:off x="251520" y="260649"/>
            <a:ext cx="6744213" cy="6309420"/>
          </a:xfrm>
          <a:prstGeom prst="rect">
            <a:avLst/>
          </a:prstGeom>
          <a:noFill/>
        </p:spPr>
        <p:txBody>
          <a:bodyPr wrap="square" rtlCol="0">
            <a:spAutoFit/>
          </a:bodyPr>
          <a:lstStyle/>
          <a:p>
            <a:r>
              <a:rPr lang="en-US" sz="3200" dirty="0">
                <a:latin typeface="Candara" panose="020E0502030303020204" pitchFamily="34" charset="0"/>
              </a:rPr>
              <a:t>We join our prayers with all the Saints and Angels in heaven as we say…</a:t>
            </a:r>
          </a:p>
          <a:p>
            <a:endParaRPr lang="en-US" sz="3200" dirty="0">
              <a:latin typeface="Candara" panose="020E0502030303020204" pitchFamily="34" charset="0"/>
            </a:endParaRPr>
          </a:p>
          <a:p>
            <a:r>
              <a:rPr lang="en-US" sz="2800" b="1" dirty="0">
                <a:solidFill>
                  <a:srgbClr val="0000FF"/>
                </a:solidFill>
                <a:latin typeface="Candara" panose="020E0502030303020204" pitchFamily="34" charset="0"/>
              </a:rPr>
              <a:t>Hail Mary</a:t>
            </a:r>
          </a:p>
          <a:p>
            <a:r>
              <a:rPr lang="en-US" sz="2800" b="1" dirty="0">
                <a:solidFill>
                  <a:srgbClr val="0000FF"/>
                </a:solidFill>
                <a:latin typeface="Candara" panose="020E0502030303020204" pitchFamily="34" charset="0"/>
              </a:rPr>
              <a:t>Full of Grace</a:t>
            </a:r>
          </a:p>
          <a:p>
            <a:r>
              <a:rPr lang="en-US" sz="2800" b="1" dirty="0">
                <a:solidFill>
                  <a:srgbClr val="0000FF"/>
                </a:solidFill>
                <a:latin typeface="Candara" panose="020E0502030303020204" pitchFamily="34" charset="0"/>
              </a:rPr>
              <a:t>The Lord is with thee</a:t>
            </a:r>
          </a:p>
          <a:p>
            <a:r>
              <a:rPr lang="en-US" sz="2800" b="1" dirty="0">
                <a:solidFill>
                  <a:srgbClr val="0000FF"/>
                </a:solidFill>
                <a:latin typeface="Candara" panose="020E0502030303020204" pitchFamily="34" charset="0"/>
              </a:rPr>
              <a:t>Blessed art thou among women</a:t>
            </a:r>
          </a:p>
          <a:p>
            <a:r>
              <a:rPr lang="en-US" sz="2800" b="1" dirty="0">
                <a:solidFill>
                  <a:srgbClr val="0000FF"/>
                </a:solidFill>
                <a:latin typeface="Candara" panose="020E0502030303020204" pitchFamily="34" charset="0"/>
              </a:rPr>
              <a:t>And blessed is the fruit of thy womb, Jesus.</a:t>
            </a:r>
          </a:p>
          <a:p>
            <a:r>
              <a:rPr lang="en-US" sz="2800" b="1" dirty="0">
                <a:solidFill>
                  <a:srgbClr val="0000FF"/>
                </a:solidFill>
                <a:latin typeface="Candara" panose="020E0502030303020204" pitchFamily="34" charset="0"/>
              </a:rPr>
              <a:t>Holy Mary</a:t>
            </a:r>
          </a:p>
          <a:p>
            <a:r>
              <a:rPr lang="en-US" sz="2800" b="1" dirty="0">
                <a:solidFill>
                  <a:srgbClr val="0000FF"/>
                </a:solidFill>
                <a:latin typeface="Candara" panose="020E0502030303020204" pitchFamily="34" charset="0"/>
              </a:rPr>
              <a:t>Mother of God</a:t>
            </a:r>
          </a:p>
          <a:p>
            <a:r>
              <a:rPr lang="en-US" sz="2800" b="1" dirty="0">
                <a:solidFill>
                  <a:srgbClr val="0000FF"/>
                </a:solidFill>
                <a:latin typeface="Candara" panose="020E0502030303020204" pitchFamily="34" charset="0"/>
              </a:rPr>
              <a:t>Pray for us sinners,</a:t>
            </a:r>
          </a:p>
          <a:p>
            <a:r>
              <a:rPr lang="en-US" sz="2800" b="1" dirty="0">
                <a:solidFill>
                  <a:srgbClr val="0000FF"/>
                </a:solidFill>
                <a:latin typeface="Candara" panose="020E0502030303020204" pitchFamily="34" charset="0"/>
              </a:rPr>
              <a:t>Now and at the hour of our death</a:t>
            </a:r>
          </a:p>
          <a:p>
            <a:r>
              <a:rPr lang="en-US" sz="2800" b="1" dirty="0">
                <a:solidFill>
                  <a:srgbClr val="0000FF"/>
                </a:solidFill>
                <a:latin typeface="Candara" panose="020E0502030303020204" pitchFamily="34" charset="0"/>
              </a:rPr>
              <a:t>Amen</a:t>
            </a:r>
            <a:endParaRPr lang="en-US" dirty="0">
              <a:solidFill>
                <a:srgbClr val="0000FF"/>
              </a:solidFill>
            </a:endParaRPr>
          </a:p>
        </p:txBody>
      </p:sp>
    </p:spTree>
    <p:extLst>
      <p:ext uri="{BB962C8B-B14F-4D97-AF65-F5344CB8AC3E}">
        <p14:creationId xmlns:p14="http://schemas.microsoft.com/office/powerpoint/2010/main" val="38194679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D25852-6F47-2F45-8679-E6F2756B1DBC}"/>
              </a:ext>
            </a:extLst>
          </p:cNvPr>
          <p:cNvSpPr txBox="1"/>
          <p:nvPr/>
        </p:nvSpPr>
        <p:spPr>
          <a:xfrm>
            <a:off x="2237484" y="5013176"/>
            <a:ext cx="4764017" cy="1077218"/>
          </a:xfrm>
          <a:prstGeom prst="rect">
            <a:avLst/>
          </a:prstGeom>
          <a:noFill/>
        </p:spPr>
        <p:txBody>
          <a:bodyPr wrap="square" rtlCol="0">
            <a:spAutoFit/>
          </a:bodyPr>
          <a:lstStyle/>
          <a:p>
            <a:pPr algn="ctr"/>
            <a:r>
              <a:rPr lang="en-US" sz="3200" b="1" dirty="0">
                <a:latin typeface="Candara" panose="020E0502030303020204" pitchFamily="34" charset="0"/>
              </a:rPr>
              <a:t>Blessing</a:t>
            </a:r>
          </a:p>
          <a:p>
            <a:pPr algn="ctr"/>
            <a:r>
              <a:rPr lang="en-US" sz="3200" b="1">
                <a:latin typeface="Candara" panose="020E0502030303020204" pitchFamily="34" charset="0"/>
              </a:rPr>
              <a:t>Sing: Easter </a:t>
            </a:r>
            <a:r>
              <a:rPr lang="en-US" sz="3200" b="1" dirty="0">
                <a:latin typeface="Candara" panose="020E0502030303020204" pitchFamily="34" charset="0"/>
              </a:rPr>
              <a:t>Story</a:t>
            </a:r>
          </a:p>
        </p:txBody>
      </p:sp>
      <p:pic>
        <p:nvPicPr>
          <p:cNvPr id="6" name="Picture 5" descr="A close-up of a plant&#10;&#10;Description automatically generated with medium confidence">
            <a:extLst>
              <a:ext uri="{FF2B5EF4-FFF2-40B4-BE49-F238E27FC236}">
                <a16:creationId xmlns:a16="http://schemas.microsoft.com/office/drawing/2014/main" id="{FBFCC7DA-A265-4000-B1BA-B24492E7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43" y="7748"/>
            <a:ext cx="9029700" cy="4076700"/>
          </a:xfrm>
          <a:prstGeom prst="rect">
            <a:avLst/>
          </a:prstGeom>
        </p:spPr>
      </p:pic>
    </p:spTree>
    <p:extLst>
      <p:ext uri="{BB962C8B-B14F-4D97-AF65-F5344CB8AC3E}">
        <p14:creationId xmlns:p14="http://schemas.microsoft.com/office/powerpoint/2010/main" val="20077592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C334BE-6B39-F144-BBE7-FD43B087BC9A}"/>
              </a:ext>
            </a:extLst>
          </p:cNvPr>
          <p:cNvSpPr txBox="1"/>
          <p:nvPr/>
        </p:nvSpPr>
        <p:spPr>
          <a:xfrm>
            <a:off x="683568" y="836712"/>
            <a:ext cx="3779912" cy="5693866"/>
          </a:xfrm>
          <a:prstGeom prst="rect">
            <a:avLst/>
          </a:prstGeom>
          <a:solidFill>
            <a:schemeClr val="bg1"/>
          </a:solidFill>
        </p:spPr>
        <p:txBody>
          <a:bodyPr wrap="square" rtlCol="0">
            <a:spAutoFit/>
          </a:bodyPr>
          <a:lstStyle/>
          <a:p>
            <a:pPr algn="ctr"/>
            <a:r>
              <a:rPr lang="en-US" sz="5400" dirty="0">
                <a:latin typeface="Candara" panose="020E0502030303020204" pitchFamily="34" charset="0"/>
              </a:rPr>
              <a:t>We start our Liturgy for Holy Week</a:t>
            </a:r>
          </a:p>
          <a:p>
            <a:pPr algn="ctr"/>
            <a:r>
              <a:rPr lang="en-US" sz="5400" dirty="0">
                <a:latin typeface="Candara" panose="020E0502030303020204" pitchFamily="34" charset="0"/>
              </a:rPr>
              <a:t>by making the Sign of the Cross</a:t>
            </a:r>
          </a:p>
          <a:p>
            <a:pPr algn="ctr"/>
            <a:endParaRPr lang="en-US" sz="4000" dirty="0">
              <a:solidFill>
                <a:srgbClr val="7030A0"/>
              </a:solidFill>
              <a:latin typeface="Candara" panose="020E0502030303020204" pitchFamily="34" charset="0"/>
            </a:endParaRPr>
          </a:p>
        </p:txBody>
      </p:sp>
      <p:pic>
        <p:nvPicPr>
          <p:cNvPr id="5" name="Picture 4">
            <a:extLst>
              <a:ext uri="{FF2B5EF4-FFF2-40B4-BE49-F238E27FC236}">
                <a16:creationId xmlns:a16="http://schemas.microsoft.com/office/drawing/2014/main" id="{263F6D9B-BA69-4216-9310-C9F686D026FB}"/>
              </a:ext>
            </a:extLst>
          </p:cNvPr>
          <p:cNvPicPr>
            <a:picLocks noChangeAspect="1"/>
          </p:cNvPicPr>
          <p:nvPr/>
        </p:nvPicPr>
        <p:blipFill>
          <a:blip r:embed="rId2"/>
          <a:stretch>
            <a:fillRect/>
          </a:stretch>
        </p:blipFill>
        <p:spPr>
          <a:xfrm>
            <a:off x="4572000" y="1268760"/>
            <a:ext cx="4032448" cy="4680520"/>
          </a:xfrm>
          <a:prstGeom prst="rect">
            <a:avLst/>
          </a:prstGeom>
        </p:spPr>
      </p:pic>
    </p:spTree>
    <p:extLst>
      <p:ext uri="{BB962C8B-B14F-4D97-AF65-F5344CB8AC3E}">
        <p14:creationId xmlns:p14="http://schemas.microsoft.com/office/powerpoint/2010/main" val="42616437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290"/>
            <a:ext cx="8229600" cy="5001419"/>
          </a:xfrm>
        </p:spPr>
        <p:txBody>
          <a:bodyPr>
            <a:normAutofit fontScale="92500" lnSpcReduction="10000"/>
          </a:bodyPr>
          <a:lstStyle/>
          <a:p>
            <a:pPr marL="0" indent="0" algn="ctr">
              <a:buNone/>
            </a:pPr>
            <a:r>
              <a:rPr lang="en-GB" sz="4000" b="1" dirty="0">
                <a:latin typeface="Candara" panose="020E0502030303020204" pitchFamily="34" charset="0"/>
              </a:rPr>
              <a:t>Gathering Prayer</a:t>
            </a:r>
          </a:p>
          <a:p>
            <a:endParaRPr lang="en-GB" sz="4000" dirty="0">
              <a:latin typeface="Candara" panose="020E0502030303020204" pitchFamily="34" charset="0"/>
            </a:endParaRPr>
          </a:p>
          <a:p>
            <a:pPr marL="0" indent="0" algn="ctr">
              <a:buNone/>
            </a:pPr>
            <a:r>
              <a:rPr lang="en-GB" sz="4000" dirty="0">
                <a:latin typeface="Candara" panose="020E0502030303020204" pitchFamily="34" charset="0"/>
              </a:rPr>
              <a:t>We gather today </a:t>
            </a:r>
            <a:r>
              <a:rPr lang="en-GB" sz="4000" b="1" i="1" dirty="0">
                <a:latin typeface="Candara" panose="020E0502030303020204" pitchFamily="34" charset="0"/>
              </a:rPr>
              <a:t>R. Be with us Lord</a:t>
            </a:r>
            <a:endParaRPr lang="en-GB" sz="4000" dirty="0">
              <a:latin typeface="Candara" panose="020E0502030303020204" pitchFamily="34" charset="0"/>
            </a:endParaRPr>
          </a:p>
          <a:p>
            <a:pPr marL="0" indent="0" algn="ctr">
              <a:buNone/>
            </a:pPr>
            <a:r>
              <a:rPr lang="en-GB" sz="4000" dirty="0">
                <a:latin typeface="Candara" panose="020E0502030303020204" pitchFamily="34" charset="0"/>
              </a:rPr>
              <a:t>We gather to pray </a:t>
            </a:r>
            <a:r>
              <a:rPr lang="en-GB" sz="4000" b="1" dirty="0">
                <a:latin typeface="Candara" panose="020E0502030303020204" pitchFamily="34" charset="0"/>
              </a:rPr>
              <a:t>R. Be with us Lord</a:t>
            </a:r>
            <a:endParaRPr lang="en-GB" sz="4000" dirty="0">
              <a:latin typeface="Candara" panose="020E0502030303020204" pitchFamily="34" charset="0"/>
            </a:endParaRPr>
          </a:p>
          <a:p>
            <a:pPr marL="0" indent="0" algn="ctr">
              <a:buNone/>
            </a:pPr>
            <a:r>
              <a:rPr lang="en-GB" sz="4000" dirty="0">
                <a:latin typeface="Candara" panose="020E0502030303020204" pitchFamily="34" charset="0"/>
              </a:rPr>
              <a:t>This is Holy Ground </a:t>
            </a:r>
            <a:r>
              <a:rPr lang="en-GB" sz="4000" b="1" dirty="0">
                <a:latin typeface="Candara" panose="020E0502030303020204" pitchFamily="34" charset="0"/>
              </a:rPr>
              <a:t>R. Be with us Lord</a:t>
            </a:r>
            <a:endParaRPr lang="en-GB" sz="4000" dirty="0">
              <a:latin typeface="Candara" panose="020E0502030303020204" pitchFamily="34" charset="0"/>
            </a:endParaRPr>
          </a:p>
          <a:p>
            <a:pPr marL="0" indent="0" algn="ctr">
              <a:buNone/>
            </a:pPr>
            <a:r>
              <a:rPr lang="en-GB" sz="4000" dirty="0">
                <a:latin typeface="Candara" panose="020E0502030303020204" pitchFamily="34" charset="0"/>
              </a:rPr>
              <a:t>We light a light to remind us that Jesus is with us as we pray today </a:t>
            </a:r>
          </a:p>
          <a:p>
            <a:pPr marL="0" indent="0" algn="ctr">
              <a:buNone/>
            </a:pPr>
            <a:r>
              <a:rPr lang="en-GB" sz="4000" b="1" i="1" dirty="0">
                <a:latin typeface="Candara" panose="020E0502030303020204" pitchFamily="34" charset="0"/>
              </a:rPr>
              <a:t>R</a:t>
            </a:r>
            <a:r>
              <a:rPr lang="en-GB" sz="4000" i="1" dirty="0">
                <a:latin typeface="Candara" panose="020E0502030303020204" pitchFamily="34" charset="0"/>
              </a:rPr>
              <a:t>. </a:t>
            </a:r>
            <a:r>
              <a:rPr lang="en-GB" sz="4000" b="1" i="1" dirty="0">
                <a:latin typeface="Candara" panose="020E0502030303020204" pitchFamily="34" charset="0"/>
              </a:rPr>
              <a:t>Be with us Lord</a:t>
            </a:r>
            <a:endParaRPr lang="en-GB" sz="4000" dirty="0">
              <a:latin typeface="Candara" panose="020E0502030303020204" pitchFamily="34" charset="0"/>
            </a:endParaRPr>
          </a:p>
          <a:p>
            <a:pPr marL="0" indent="0" algn="ctr">
              <a:buNone/>
            </a:pPr>
            <a:endParaRPr lang="en-GB" sz="4000" dirty="0">
              <a:latin typeface="Candara" panose="020E0502030303020204" pitchFamily="34" charset="0"/>
            </a:endParaRPr>
          </a:p>
          <a:p>
            <a:pPr marL="0" indent="0">
              <a:buNone/>
            </a:pPr>
            <a:endParaRPr lang="en-GB" sz="2000" dirty="0"/>
          </a:p>
          <a:p>
            <a:pPr marL="0" indent="0">
              <a:buNone/>
            </a:pPr>
            <a:endParaRPr lang="en-GB" sz="2000" dirty="0"/>
          </a:p>
        </p:txBody>
      </p:sp>
      <p:pic>
        <p:nvPicPr>
          <p:cNvPr id="4" name="Picture 2" descr="See the source image">
            <a:extLst>
              <a:ext uri="{FF2B5EF4-FFF2-40B4-BE49-F238E27FC236}">
                <a16:creationId xmlns:a16="http://schemas.microsoft.com/office/drawing/2014/main" id="{415D6201-81F0-3C47-B498-723EC842452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260648"/>
            <a:ext cx="1365348"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906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3089" y="0"/>
            <a:ext cx="1830911" cy="20608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C334BE-6B39-F144-BBE7-FD43B087BC9A}"/>
              </a:ext>
            </a:extLst>
          </p:cNvPr>
          <p:cNvSpPr txBox="1"/>
          <p:nvPr/>
        </p:nvSpPr>
        <p:spPr>
          <a:xfrm>
            <a:off x="575556" y="692696"/>
            <a:ext cx="7992888" cy="6001643"/>
          </a:xfrm>
          <a:prstGeom prst="rect">
            <a:avLst/>
          </a:prstGeom>
          <a:noFill/>
        </p:spPr>
        <p:txBody>
          <a:bodyPr wrap="square" rtlCol="0">
            <a:spAutoFit/>
          </a:bodyPr>
          <a:lstStyle/>
          <a:p>
            <a:r>
              <a:rPr lang="en-US" sz="3200" b="1" dirty="0">
                <a:latin typeface="Candara" panose="020E0502030303020204" pitchFamily="34" charset="0"/>
              </a:rPr>
              <a:t>Let us pray. </a:t>
            </a:r>
          </a:p>
          <a:p>
            <a:r>
              <a:rPr lang="en-US" sz="3200" b="0" i="0" dirty="0">
                <a:solidFill>
                  <a:srgbClr val="333333"/>
                </a:solidFill>
                <a:effectLst/>
                <a:latin typeface="Candara" panose="020E0502030303020204" pitchFamily="34" charset="0"/>
              </a:rPr>
              <a:t>Lord Jesus Christ,</a:t>
            </a:r>
            <a:br>
              <a:rPr lang="en-US" sz="3200" dirty="0">
                <a:latin typeface="Candara" panose="020E0502030303020204" pitchFamily="34" charset="0"/>
              </a:rPr>
            </a:br>
            <a:r>
              <a:rPr lang="en-US" sz="3200" dirty="0">
                <a:solidFill>
                  <a:srgbClr val="333333"/>
                </a:solidFill>
                <a:latin typeface="Candara" panose="020E0502030303020204" pitchFamily="34" charset="0"/>
              </a:rPr>
              <a:t>You </a:t>
            </a:r>
            <a:r>
              <a:rPr lang="en-US" sz="3200" b="0" i="0" dirty="0">
                <a:solidFill>
                  <a:srgbClr val="333333"/>
                </a:solidFill>
                <a:effectLst/>
                <a:latin typeface="Candara" panose="020E0502030303020204" pitchFamily="34" charset="0"/>
              </a:rPr>
              <a:t>did not come to be served, but to serve.</a:t>
            </a:r>
            <a:br>
              <a:rPr lang="en-US" sz="3200" dirty="0">
                <a:latin typeface="Candara" panose="020E0502030303020204" pitchFamily="34" charset="0"/>
              </a:rPr>
            </a:br>
            <a:r>
              <a:rPr lang="en-US" sz="3200" b="0" i="0" dirty="0">
                <a:solidFill>
                  <a:srgbClr val="333333"/>
                </a:solidFill>
                <a:effectLst/>
                <a:latin typeface="Candara" panose="020E0502030303020204" pitchFamily="34" charset="0"/>
              </a:rPr>
              <a:t>Give us grace to lay aside all our selfishness,</a:t>
            </a:r>
            <a:br>
              <a:rPr lang="en-US" sz="3200" dirty="0">
                <a:latin typeface="Candara" panose="020E0502030303020204" pitchFamily="34" charset="0"/>
              </a:rPr>
            </a:br>
            <a:r>
              <a:rPr lang="en-US" sz="3200" b="0" i="0" dirty="0">
                <a:solidFill>
                  <a:srgbClr val="333333"/>
                </a:solidFill>
                <a:effectLst/>
                <a:latin typeface="Candara" panose="020E0502030303020204" pitchFamily="34" charset="0"/>
              </a:rPr>
              <a:t>clothe us with your power,</a:t>
            </a:r>
            <a:br>
              <a:rPr lang="en-US" sz="3200" dirty="0">
                <a:latin typeface="Candara" panose="020E0502030303020204" pitchFamily="34" charset="0"/>
              </a:rPr>
            </a:br>
            <a:r>
              <a:rPr lang="en-US" sz="3200" b="0" i="0" dirty="0">
                <a:solidFill>
                  <a:srgbClr val="333333"/>
                </a:solidFill>
                <a:effectLst/>
                <a:latin typeface="Candara" panose="020E0502030303020204" pitchFamily="34" charset="0"/>
              </a:rPr>
              <a:t>and crown us with your humility,</a:t>
            </a:r>
            <a:br>
              <a:rPr lang="en-US" sz="3200" dirty="0">
                <a:latin typeface="Candara" panose="020E0502030303020204" pitchFamily="34" charset="0"/>
              </a:rPr>
            </a:br>
            <a:r>
              <a:rPr lang="en-US" sz="3200" b="0" i="0" dirty="0">
                <a:solidFill>
                  <a:srgbClr val="333333"/>
                </a:solidFill>
                <a:effectLst/>
                <a:latin typeface="Candara" panose="020E0502030303020204" pitchFamily="34" charset="0"/>
              </a:rPr>
              <a:t>that finally, in the glory of serving,</a:t>
            </a:r>
            <a:br>
              <a:rPr lang="en-US" sz="3200" dirty="0">
                <a:latin typeface="Candara" panose="020E0502030303020204" pitchFamily="34" charset="0"/>
              </a:rPr>
            </a:br>
            <a:r>
              <a:rPr lang="en-US" sz="3200" b="0" i="0" dirty="0">
                <a:solidFill>
                  <a:srgbClr val="333333"/>
                </a:solidFill>
                <a:effectLst/>
                <a:latin typeface="Candara" panose="020E0502030303020204" pitchFamily="34" charset="0"/>
              </a:rPr>
              <a:t>we may stand beside your throne,</a:t>
            </a:r>
            <a:br>
              <a:rPr lang="en-US" sz="3200" dirty="0">
                <a:latin typeface="Candara" panose="020E0502030303020204" pitchFamily="34" charset="0"/>
              </a:rPr>
            </a:br>
            <a:r>
              <a:rPr lang="en-US" sz="3200" b="0" i="0" dirty="0">
                <a:solidFill>
                  <a:srgbClr val="333333"/>
                </a:solidFill>
                <a:effectLst/>
                <a:latin typeface="Candara" panose="020E0502030303020204" pitchFamily="34" charset="0"/>
              </a:rPr>
              <a:t>where with the Father and the Holy Spirit</a:t>
            </a:r>
            <a:br>
              <a:rPr lang="en-US" sz="3200" dirty="0">
                <a:latin typeface="Candara" panose="020E0502030303020204" pitchFamily="34" charset="0"/>
              </a:rPr>
            </a:br>
            <a:r>
              <a:rPr lang="en-US" sz="3200" b="0" i="0" dirty="0">
                <a:solidFill>
                  <a:srgbClr val="333333"/>
                </a:solidFill>
                <a:effectLst/>
                <a:latin typeface="Candara" panose="020E0502030303020204" pitchFamily="34" charset="0"/>
              </a:rPr>
              <a:t>you reign, one God,</a:t>
            </a:r>
            <a:br>
              <a:rPr lang="en-US" sz="3200" dirty="0">
                <a:latin typeface="Candara" panose="020E0502030303020204" pitchFamily="34" charset="0"/>
              </a:rPr>
            </a:br>
            <a:r>
              <a:rPr lang="en-US" sz="3200" b="0" i="0" dirty="0">
                <a:solidFill>
                  <a:srgbClr val="333333"/>
                </a:solidFill>
                <a:effectLst/>
                <a:latin typeface="Candara" panose="020E0502030303020204" pitchFamily="34" charset="0"/>
              </a:rPr>
              <a:t>now and forever.</a:t>
            </a:r>
            <a:br>
              <a:rPr lang="en-US" sz="3200" dirty="0">
                <a:latin typeface="Candara" panose="020E0502030303020204" pitchFamily="34" charset="0"/>
              </a:rPr>
            </a:br>
            <a:r>
              <a:rPr lang="en-US" sz="3200" b="1" i="0" dirty="0">
                <a:solidFill>
                  <a:srgbClr val="333333"/>
                </a:solidFill>
                <a:effectLst/>
                <a:latin typeface="Candara" panose="020E0502030303020204" pitchFamily="34" charset="0"/>
              </a:rPr>
              <a:t>Amen.</a:t>
            </a:r>
            <a:endParaRPr lang="en-US" sz="3200" b="1" dirty="0">
              <a:latin typeface="Candara" panose="020E0502030303020204" pitchFamily="34" charset="0"/>
            </a:endParaRPr>
          </a:p>
        </p:txBody>
      </p:sp>
    </p:spTree>
    <p:extLst>
      <p:ext uri="{BB962C8B-B14F-4D97-AF65-F5344CB8AC3E}">
        <p14:creationId xmlns:p14="http://schemas.microsoft.com/office/powerpoint/2010/main" val="40589846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572" y="4365104"/>
            <a:ext cx="7704856" cy="584775"/>
          </a:xfrm>
          <a:prstGeom prst="rect">
            <a:avLst/>
          </a:prstGeom>
          <a:noFill/>
        </p:spPr>
        <p:txBody>
          <a:bodyPr wrap="square" rtlCol="0">
            <a:spAutoFit/>
          </a:bodyPr>
          <a:lstStyle/>
          <a:p>
            <a:pPr algn="ctr"/>
            <a:r>
              <a:rPr lang="en-US" sz="3200" b="1" dirty="0">
                <a:latin typeface="Candara" panose="020E0502030303020204" pitchFamily="34" charset="0"/>
              </a:rPr>
              <a:t>Sing:  The Servant King</a:t>
            </a:r>
            <a:endParaRPr lang="en-GB" sz="3200" b="1" dirty="0">
              <a:latin typeface="Candara" panose="020E0502030303020204" pitchFamily="34" charset="0"/>
            </a:endParaRPr>
          </a:p>
        </p:txBody>
      </p:sp>
      <p:pic>
        <p:nvPicPr>
          <p:cNvPr id="4" name="Picture 3" descr="A close-up of a plant&#10;&#10;Description automatically generated with medium confidence">
            <a:extLst>
              <a:ext uri="{FF2B5EF4-FFF2-40B4-BE49-F238E27FC236}">
                <a16:creationId xmlns:a16="http://schemas.microsoft.com/office/drawing/2014/main" id="{445547C9-F34B-4427-BCEC-9BEE8B2F9B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01" y="0"/>
            <a:ext cx="9029700" cy="4076700"/>
          </a:xfrm>
          <a:prstGeom prst="rect">
            <a:avLst/>
          </a:prstGeom>
        </p:spPr>
      </p:pic>
    </p:spTree>
    <p:extLst>
      <p:ext uri="{BB962C8B-B14F-4D97-AF65-F5344CB8AC3E}">
        <p14:creationId xmlns:p14="http://schemas.microsoft.com/office/powerpoint/2010/main" val="931103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023" y="0"/>
            <a:ext cx="2494977" cy="28083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C334BE-6B39-F144-BBE7-FD43B087BC9A}"/>
              </a:ext>
            </a:extLst>
          </p:cNvPr>
          <p:cNvSpPr txBox="1"/>
          <p:nvPr/>
        </p:nvSpPr>
        <p:spPr>
          <a:xfrm>
            <a:off x="359532" y="404664"/>
            <a:ext cx="8424936" cy="6370975"/>
          </a:xfrm>
          <a:prstGeom prst="rect">
            <a:avLst/>
          </a:prstGeom>
          <a:noFill/>
        </p:spPr>
        <p:txBody>
          <a:bodyPr wrap="square" rtlCol="0">
            <a:spAutoFit/>
          </a:bodyPr>
          <a:lstStyle/>
          <a:p>
            <a:r>
              <a:rPr lang="en-GB" sz="1700" b="1" dirty="0">
                <a:latin typeface="Candara" panose="020E0502030303020204" pitchFamily="34" charset="0"/>
              </a:rPr>
              <a:t>First Reading</a:t>
            </a:r>
          </a:p>
          <a:p>
            <a:endParaRPr lang="en-GB" sz="1700" dirty="0">
              <a:latin typeface="Candara" panose="020E0502030303020204" pitchFamily="34" charset="0"/>
            </a:endParaRPr>
          </a:p>
          <a:p>
            <a:r>
              <a:rPr lang="en-GB" sz="1700" i="1" dirty="0">
                <a:latin typeface="Candara" panose="020E0502030303020204" pitchFamily="34" charset="0"/>
              </a:rPr>
              <a:t>Moses and all the people of God had to leave Egypt quickly.</a:t>
            </a:r>
          </a:p>
          <a:p>
            <a:r>
              <a:rPr lang="en-GB" sz="1700" i="1" dirty="0">
                <a:latin typeface="Candara" panose="020E0502030303020204" pitchFamily="34" charset="0"/>
              </a:rPr>
              <a:t>The King of Egypt had only just said they could go, and they were afraid </a:t>
            </a:r>
          </a:p>
          <a:p>
            <a:r>
              <a:rPr lang="en-GB" sz="1700" i="1" dirty="0">
                <a:latin typeface="Candara" panose="020E0502030303020204" pitchFamily="34" charset="0"/>
              </a:rPr>
              <a:t>he would change his mind again.  </a:t>
            </a:r>
          </a:p>
          <a:p>
            <a:r>
              <a:rPr lang="en-GB" sz="1700" i="1" dirty="0">
                <a:latin typeface="Candara" panose="020E0502030303020204" pitchFamily="34" charset="0"/>
              </a:rPr>
              <a:t>So they had a good meal before they began their long journey.</a:t>
            </a:r>
          </a:p>
          <a:p>
            <a:endParaRPr lang="en-GB" sz="1700" dirty="0">
              <a:latin typeface="Candara" panose="020E0502030303020204" pitchFamily="34" charset="0"/>
            </a:endParaRPr>
          </a:p>
          <a:p>
            <a:r>
              <a:rPr lang="en-GB" sz="1700" b="1" dirty="0">
                <a:latin typeface="Candara" panose="020E0502030303020204" pitchFamily="34" charset="0"/>
              </a:rPr>
              <a:t>A Reading from the Book of Moses</a:t>
            </a:r>
          </a:p>
          <a:p>
            <a:endParaRPr lang="en-GB" sz="1700" dirty="0">
              <a:latin typeface="Candara" panose="020E0502030303020204" pitchFamily="34" charset="0"/>
            </a:endParaRPr>
          </a:p>
          <a:p>
            <a:r>
              <a:rPr lang="en-GB" sz="1700" dirty="0">
                <a:latin typeface="Candara" panose="020E0502030303020204" pitchFamily="34" charset="0"/>
              </a:rPr>
              <a:t>Each family took a sheep or a goat and killed it.</a:t>
            </a:r>
          </a:p>
          <a:p>
            <a:r>
              <a:rPr lang="en-GB" sz="1700" dirty="0">
                <a:latin typeface="Candara" panose="020E0502030303020204" pitchFamily="34" charset="0"/>
              </a:rPr>
              <a:t>Then they used its meat for the meal.</a:t>
            </a:r>
          </a:p>
          <a:p>
            <a:r>
              <a:rPr lang="en-GB" sz="1700" dirty="0">
                <a:latin typeface="Candara" panose="020E0502030303020204" pitchFamily="34" charset="0"/>
              </a:rPr>
              <a:t>If any family was too small to eat a whole sheep,</a:t>
            </a:r>
          </a:p>
          <a:p>
            <a:r>
              <a:rPr lang="en-GB" sz="1700" dirty="0">
                <a:latin typeface="Candara" panose="020E0502030303020204" pitchFamily="34" charset="0"/>
              </a:rPr>
              <a:t>they had to share it with another family.</a:t>
            </a:r>
          </a:p>
          <a:p>
            <a:r>
              <a:rPr lang="en-GB" sz="1700" dirty="0">
                <a:latin typeface="Candara" panose="020E0502030303020204" pitchFamily="34" charset="0"/>
              </a:rPr>
              <a:t>The animal was roasted over a fire – it had to be well cooked,</a:t>
            </a:r>
          </a:p>
          <a:p>
            <a:r>
              <a:rPr lang="en-GB" sz="1700" dirty="0">
                <a:latin typeface="Candara" panose="020E0502030303020204" pitchFamily="34" charset="0"/>
              </a:rPr>
              <a:t>and if anything was left over, it had to be burnt.</a:t>
            </a:r>
          </a:p>
          <a:p>
            <a:r>
              <a:rPr lang="en-GB" sz="1700" dirty="0">
                <a:latin typeface="Candara" panose="020E0502030303020204" pitchFamily="34" charset="0"/>
              </a:rPr>
              <a:t>There was also unleavened bread to eat,</a:t>
            </a:r>
          </a:p>
          <a:p>
            <a:r>
              <a:rPr lang="en-GB" sz="1700" dirty="0">
                <a:latin typeface="Candara" panose="020E0502030303020204" pitchFamily="34" charset="0"/>
              </a:rPr>
              <a:t>and sauce to go with the meat.</a:t>
            </a:r>
          </a:p>
          <a:p>
            <a:endParaRPr lang="en-GB" sz="1700" dirty="0">
              <a:latin typeface="Candara" panose="020E0502030303020204" pitchFamily="34" charset="0"/>
            </a:endParaRPr>
          </a:p>
          <a:p>
            <a:r>
              <a:rPr lang="en-GB" sz="1700" dirty="0">
                <a:latin typeface="Candara" panose="020E0502030303020204" pitchFamily="34" charset="0"/>
              </a:rPr>
              <a:t>No one sat down for this meal,</a:t>
            </a:r>
          </a:p>
          <a:p>
            <a:r>
              <a:rPr lang="en-GB" sz="1700" dirty="0">
                <a:latin typeface="Candara" panose="020E0502030303020204" pitchFamily="34" charset="0"/>
              </a:rPr>
              <a:t>they all ate standing up,</a:t>
            </a:r>
          </a:p>
          <a:p>
            <a:r>
              <a:rPr lang="en-GB" sz="1700" dirty="0">
                <a:latin typeface="Candara" panose="020E0502030303020204" pitchFamily="34" charset="0"/>
              </a:rPr>
              <a:t>For everyone was in a hurry to escape from Egypt.</a:t>
            </a:r>
          </a:p>
          <a:p>
            <a:endParaRPr lang="en-GB" sz="1700" dirty="0">
              <a:latin typeface="Candara" panose="020E0502030303020204" pitchFamily="34" charset="0"/>
            </a:endParaRPr>
          </a:p>
          <a:p>
            <a:r>
              <a:rPr lang="en-GB" sz="1700" dirty="0">
                <a:latin typeface="Candara" panose="020E0502030303020204" pitchFamily="34" charset="0"/>
              </a:rPr>
              <a:t>The Word of the Lord.</a:t>
            </a:r>
          </a:p>
          <a:p>
            <a:r>
              <a:rPr lang="en-GB" sz="1700" b="1" dirty="0">
                <a:latin typeface="Candara" panose="020E0502030303020204" pitchFamily="34" charset="0"/>
              </a:rPr>
              <a:t>R: Thanks be to God</a:t>
            </a:r>
          </a:p>
        </p:txBody>
      </p:sp>
    </p:spTree>
    <p:extLst>
      <p:ext uri="{BB962C8B-B14F-4D97-AF65-F5344CB8AC3E}">
        <p14:creationId xmlns:p14="http://schemas.microsoft.com/office/powerpoint/2010/main" val="3538205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2827" y="0"/>
            <a:ext cx="1191173" cy="13407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C334BE-6B39-F144-BBE7-FD43B087BC9A}"/>
              </a:ext>
            </a:extLst>
          </p:cNvPr>
          <p:cNvSpPr txBox="1"/>
          <p:nvPr/>
        </p:nvSpPr>
        <p:spPr>
          <a:xfrm>
            <a:off x="449542" y="332656"/>
            <a:ext cx="8244916" cy="6355586"/>
          </a:xfrm>
          <a:prstGeom prst="rect">
            <a:avLst/>
          </a:prstGeom>
          <a:noFill/>
        </p:spPr>
        <p:txBody>
          <a:bodyPr wrap="square" rtlCol="0">
            <a:spAutoFit/>
          </a:bodyPr>
          <a:lstStyle/>
          <a:p>
            <a:pPr fontAlgn="base"/>
            <a:r>
              <a:rPr lang="en-GB" sz="3200" dirty="0">
                <a:latin typeface="Candara" panose="020E0502030303020204" pitchFamily="34" charset="0"/>
              </a:rPr>
              <a:t>Gospel Reading</a:t>
            </a:r>
          </a:p>
          <a:p>
            <a:pPr fontAlgn="base"/>
            <a:endParaRPr lang="en-GB" dirty="0">
              <a:latin typeface="Candara" panose="020E0502030303020204" pitchFamily="34" charset="0"/>
            </a:endParaRPr>
          </a:p>
          <a:p>
            <a:pPr fontAlgn="base"/>
            <a:r>
              <a:rPr lang="en-GB" sz="2000" i="1" dirty="0">
                <a:latin typeface="Candara" panose="020E0502030303020204" pitchFamily="34" charset="0"/>
              </a:rPr>
              <a:t>Each year, the Jews had a ‘Pass-over Meal’ when they ate the ‘Pass-over Lamb’, and remembered how they had escaped from Egypt long, long ago.</a:t>
            </a:r>
          </a:p>
          <a:p>
            <a:pPr fontAlgn="base"/>
            <a:r>
              <a:rPr lang="en-GB" sz="2000" i="1" dirty="0">
                <a:latin typeface="Candara" panose="020E0502030303020204" pitchFamily="34" charset="0"/>
              </a:rPr>
              <a:t>The Last Supper was a special meal like this.</a:t>
            </a:r>
          </a:p>
          <a:p>
            <a:pPr fontAlgn="base"/>
            <a:endParaRPr lang="en-GB" sz="2000" dirty="0">
              <a:latin typeface="Candara" panose="020E0502030303020204" pitchFamily="34" charset="0"/>
            </a:endParaRPr>
          </a:p>
          <a:p>
            <a:pPr fontAlgn="base"/>
            <a:r>
              <a:rPr lang="en-GB" sz="2000" b="1" dirty="0">
                <a:latin typeface="Candara" panose="020E0502030303020204" pitchFamily="34" charset="0"/>
              </a:rPr>
              <a:t>The Reading comes from the Gospel of Saint Mark</a:t>
            </a:r>
            <a:br>
              <a:rPr lang="en-GB" sz="2000" dirty="0">
                <a:latin typeface="Candara" panose="020E0502030303020204" pitchFamily="34" charset="0"/>
              </a:rPr>
            </a:br>
            <a:endParaRPr lang="en-GB" sz="2000" dirty="0">
              <a:latin typeface="Candara" panose="020E0502030303020204" pitchFamily="34" charset="0"/>
            </a:endParaRPr>
          </a:p>
          <a:p>
            <a:pPr fontAlgn="base"/>
            <a:r>
              <a:rPr lang="en-GB" sz="2000" dirty="0">
                <a:latin typeface="Candara" panose="020E0502030303020204" pitchFamily="34" charset="0"/>
              </a:rPr>
              <a:t>The friends of Jesus came to him and said,</a:t>
            </a:r>
          </a:p>
          <a:p>
            <a:pPr fontAlgn="base"/>
            <a:r>
              <a:rPr lang="en-GB" sz="2000" dirty="0">
                <a:latin typeface="Candara" panose="020E0502030303020204" pitchFamily="34" charset="0"/>
              </a:rPr>
              <a:t>‘Where do you want to have the ‘Pass-over Meal’?’</a:t>
            </a:r>
          </a:p>
          <a:p>
            <a:pPr fontAlgn="base"/>
            <a:r>
              <a:rPr lang="en-GB" sz="2000" dirty="0">
                <a:latin typeface="Candara" panose="020E0502030303020204" pitchFamily="34" charset="0"/>
              </a:rPr>
              <a:t>So Jesus said,  ‘Go to the city if Jerusalem and find the man with the water jug.</a:t>
            </a:r>
          </a:p>
          <a:p>
            <a:pPr fontAlgn="base"/>
            <a:r>
              <a:rPr lang="en-GB" sz="2000" dirty="0">
                <a:latin typeface="Candara" panose="020E0502030303020204" pitchFamily="34" charset="0"/>
              </a:rPr>
              <a:t>Follow him and he will take you to a house where you can get a room.  Just tell the owner of the house what I want and he will show you a large dining room upstairs.</a:t>
            </a:r>
          </a:p>
          <a:p>
            <a:pPr fontAlgn="base"/>
            <a:r>
              <a:rPr lang="en-GB" sz="2000" dirty="0">
                <a:latin typeface="Candara" panose="020E0502030303020204" pitchFamily="34" charset="0"/>
              </a:rPr>
              <a:t>Everything will be ready there.</a:t>
            </a:r>
          </a:p>
          <a:p>
            <a:pPr fontAlgn="base"/>
            <a:endParaRPr lang="en-GB" sz="2000" dirty="0">
              <a:latin typeface="Candara" panose="020E0502030303020204" pitchFamily="34" charset="0"/>
            </a:endParaRPr>
          </a:p>
          <a:p>
            <a:pPr fontAlgn="base"/>
            <a:r>
              <a:rPr lang="en-GB" sz="2000" dirty="0">
                <a:latin typeface="Candara" panose="020E0502030303020204" pitchFamily="34" charset="0"/>
              </a:rPr>
              <a:t>So they went into the city just as he told them to do and they found everything just as  Jesus had said.</a:t>
            </a:r>
          </a:p>
          <a:p>
            <a:endParaRPr lang="en-GB" sz="1700" dirty="0">
              <a:latin typeface="Candara" panose="020E0502030303020204" pitchFamily="34" charset="0"/>
            </a:endParaRPr>
          </a:p>
        </p:txBody>
      </p:sp>
    </p:spTree>
    <p:extLst>
      <p:ext uri="{BB962C8B-B14F-4D97-AF65-F5344CB8AC3E}">
        <p14:creationId xmlns:p14="http://schemas.microsoft.com/office/powerpoint/2010/main" val="2924056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a:extLst>
              <a:ext uri="{FF2B5EF4-FFF2-40B4-BE49-F238E27FC236}">
                <a16:creationId xmlns:a16="http://schemas.microsoft.com/office/drawing/2014/main" id="{8F41F7CB-0131-ED4B-8855-F210770441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2827" y="0"/>
            <a:ext cx="1191173" cy="13407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2C334BE-6B39-F144-BBE7-FD43B087BC9A}"/>
              </a:ext>
            </a:extLst>
          </p:cNvPr>
          <p:cNvSpPr txBox="1"/>
          <p:nvPr/>
        </p:nvSpPr>
        <p:spPr>
          <a:xfrm>
            <a:off x="449542" y="256193"/>
            <a:ext cx="8244916" cy="6601807"/>
          </a:xfrm>
          <a:prstGeom prst="rect">
            <a:avLst/>
          </a:prstGeom>
          <a:noFill/>
        </p:spPr>
        <p:txBody>
          <a:bodyPr wrap="square" rtlCol="0">
            <a:spAutoFit/>
          </a:bodyPr>
          <a:lstStyle/>
          <a:p>
            <a:pPr fontAlgn="base"/>
            <a:r>
              <a:rPr lang="en-GB" sz="3200" dirty="0">
                <a:latin typeface="Candara" panose="020E0502030303020204" pitchFamily="34" charset="0"/>
              </a:rPr>
              <a:t>Gospel Reading</a:t>
            </a:r>
          </a:p>
          <a:p>
            <a:pPr fontAlgn="base"/>
            <a:endParaRPr lang="en-GB" dirty="0">
              <a:latin typeface="Candara" panose="020E0502030303020204" pitchFamily="34" charset="0"/>
            </a:endParaRPr>
          </a:p>
          <a:p>
            <a:r>
              <a:rPr lang="en-GB" sz="1700" dirty="0">
                <a:latin typeface="Candara" panose="020E0502030303020204" pitchFamily="34" charset="0"/>
              </a:rPr>
              <a:t>That evening, while Jesus was eating with ‘The Twelve’, he said</a:t>
            </a:r>
          </a:p>
          <a:p>
            <a:r>
              <a:rPr lang="en-GB" sz="1700" dirty="0">
                <a:latin typeface="Candara" panose="020E0502030303020204" pitchFamily="34" charset="0"/>
              </a:rPr>
              <a:t>‘One of you is going to let me down even though he is sitting with me now!’</a:t>
            </a:r>
          </a:p>
          <a:p>
            <a:endParaRPr lang="en-GB" sz="1700" dirty="0">
              <a:latin typeface="Candara" panose="020E0502030303020204" pitchFamily="34" charset="0"/>
            </a:endParaRPr>
          </a:p>
          <a:p>
            <a:r>
              <a:rPr lang="en-GB" sz="1700" dirty="0">
                <a:latin typeface="Candara" panose="020E0502030303020204" pitchFamily="34" charset="0"/>
              </a:rPr>
              <a:t>They were all very upset, and each of them asked,</a:t>
            </a:r>
          </a:p>
          <a:p>
            <a:r>
              <a:rPr lang="en-GB" sz="1700" dirty="0">
                <a:latin typeface="Candara" panose="020E0502030303020204" pitchFamily="34" charset="0"/>
              </a:rPr>
              <a:t>‘Surely, Lord, you don’t mean me?’</a:t>
            </a:r>
          </a:p>
          <a:p>
            <a:r>
              <a:rPr lang="en-GB" sz="1700" dirty="0">
                <a:latin typeface="Candara" panose="020E0502030303020204" pitchFamily="34" charset="0"/>
              </a:rPr>
              <a:t>But he said,</a:t>
            </a:r>
          </a:p>
          <a:p>
            <a:r>
              <a:rPr lang="en-GB" sz="1700" dirty="0">
                <a:latin typeface="Candara" panose="020E0502030303020204" pitchFamily="34" charset="0"/>
              </a:rPr>
              <a:t>‘Yes, it is one of you, and even now he is still eating with me from the same dish!’</a:t>
            </a:r>
          </a:p>
          <a:p>
            <a:endParaRPr lang="en-GB" sz="1700" dirty="0">
              <a:latin typeface="Candara" panose="020E0502030303020204" pitchFamily="34" charset="0"/>
            </a:endParaRPr>
          </a:p>
          <a:p>
            <a:r>
              <a:rPr lang="en-GB" sz="1700" dirty="0">
                <a:latin typeface="Candara" panose="020E0502030303020204" pitchFamily="34" charset="0"/>
              </a:rPr>
              <a:t>Then he took some bread, he said a prayer of blessing, he broke the bread into pieces, and gave it to them all.</a:t>
            </a:r>
          </a:p>
          <a:p>
            <a:endParaRPr lang="en-GB" sz="1700" dirty="0">
              <a:latin typeface="Candara" panose="020E0502030303020204" pitchFamily="34" charset="0"/>
            </a:endParaRPr>
          </a:p>
          <a:p>
            <a:r>
              <a:rPr lang="en-GB" sz="1700" dirty="0">
                <a:latin typeface="Candara" panose="020E0502030303020204" pitchFamily="34" charset="0"/>
              </a:rPr>
              <a:t>‘Take this,’ he said.</a:t>
            </a:r>
          </a:p>
          <a:p>
            <a:r>
              <a:rPr lang="en-GB" sz="1700" dirty="0">
                <a:latin typeface="Candara" panose="020E0502030303020204" pitchFamily="34" charset="0"/>
              </a:rPr>
              <a:t>‘This is my body.’</a:t>
            </a:r>
          </a:p>
          <a:p>
            <a:endParaRPr lang="en-GB" sz="1700" dirty="0">
              <a:latin typeface="Candara" panose="020E0502030303020204" pitchFamily="34" charset="0"/>
            </a:endParaRPr>
          </a:p>
          <a:p>
            <a:r>
              <a:rPr lang="en-GB" sz="1700" dirty="0">
                <a:latin typeface="Candara" panose="020E0502030303020204" pitchFamily="34" charset="0"/>
              </a:rPr>
              <a:t>Then he took the cup of wine, and he said a prayer of thanks.  He passed the cup round to them and they each drank from it.</a:t>
            </a:r>
          </a:p>
          <a:p>
            <a:endParaRPr lang="en-GB" sz="1700" dirty="0">
              <a:latin typeface="Candara" panose="020E0502030303020204" pitchFamily="34" charset="0"/>
            </a:endParaRPr>
          </a:p>
          <a:p>
            <a:r>
              <a:rPr lang="en-GB" sz="1700" dirty="0">
                <a:latin typeface="Candara" panose="020E0502030303020204" pitchFamily="34" charset="0"/>
              </a:rPr>
              <a:t>‘This is my life-blood,’ he said,</a:t>
            </a:r>
          </a:p>
          <a:p>
            <a:r>
              <a:rPr lang="en-GB" sz="1700" dirty="0">
                <a:latin typeface="Candara" panose="020E0502030303020204" pitchFamily="34" charset="0"/>
              </a:rPr>
              <a:t>‘Which will be poured out for you.’</a:t>
            </a:r>
          </a:p>
          <a:p>
            <a:endParaRPr lang="en-GB" sz="1700" dirty="0">
              <a:latin typeface="Candara" panose="020E0502030303020204" pitchFamily="34" charset="0"/>
            </a:endParaRPr>
          </a:p>
          <a:p>
            <a:r>
              <a:rPr lang="en-GB" sz="1600" dirty="0">
                <a:latin typeface="Candara" panose="020E0502030303020204" pitchFamily="34" charset="0"/>
              </a:rPr>
              <a:t>The Gospel of the Lord:   </a:t>
            </a:r>
            <a:r>
              <a:rPr lang="en-GB" sz="1600" b="1" dirty="0">
                <a:latin typeface="Candara" panose="020E0502030303020204" pitchFamily="34" charset="0"/>
              </a:rPr>
              <a:t>Praise to you Lord Jesus Christ</a:t>
            </a:r>
          </a:p>
          <a:p>
            <a:endParaRPr lang="en-GB" sz="1700" dirty="0">
              <a:latin typeface="Candara" panose="020E0502030303020204" pitchFamily="34" charset="0"/>
            </a:endParaRPr>
          </a:p>
        </p:txBody>
      </p:sp>
    </p:spTree>
    <p:extLst>
      <p:ext uri="{BB962C8B-B14F-4D97-AF65-F5344CB8AC3E}">
        <p14:creationId xmlns:p14="http://schemas.microsoft.com/office/powerpoint/2010/main" val="2291604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D25852-6F47-2F45-8679-E6F2756B1DBC}"/>
              </a:ext>
            </a:extLst>
          </p:cNvPr>
          <p:cNvSpPr txBox="1"/>
          <p:nvPr/>
        </p:nvSpPr>
        <p:spPr>
          <a:xfrm>
            <a:off x="3239852" y="5229200"/>
            <a:ext cx="2664296" cy="584775"/>
          </a:xfrm>
          <a:prstGeom prst="rect">
            <a:avLst/>
          </a:prstGeom>
          <a:noFill/>
        </p:spPr>
        <p:txBody>
          <a:bodyPr wrap="square" rtlCol="0">
            <a:spAutoFit/>
          </a:bodyPr>
          <a:lstStyle/>
          <a:p>
            <a:r>
              <a:rPr lang="en-US" sz="3200" b="1" dirty="0">
                <a:latin typeface="Candara" panose="020E0502030303020204" pitchFamily="34" charset="0"/>
              </a:rPr>
              <a:t>Fr Jonathan</a:t>
            </a:r>
          </a:p>
        </p:txBody>
      </p:sp>
      <p:pic>
        <p:nvPicPr>
          <p:cNvPr id="6" name="Picture 5" descr="A close-up of a plant&#10;&#10;Description automatically generated with medium confidence">
            <a:extLst>
              <a:ext uri="{FF2B5EF4-FFF2-40B4-BE49-F238E27FC236}">
                <a16:creationId xmlns:a16="http://schemas.microsoft.com/office/drawing/2014/main" id="{FBFCC7DA-A265-4000-B1BA-B24492E7BF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643" y="7748"/>
            <a:ext cx="9029700" cy="4076700"/>
          </a:xfrm>
          <a:prstGeom prst="rect">
            <a:avLst/>
          </a:prstGeom>
        </p:spPr>
      </p:pic>
    </p:spTree>
    <p:extLst>
      <p:ext uri="{BB962C8B-B14F-4D97-AF65-F5344CB8AC3E}">
        <p14:creationId xmlns:p14="http://schemas.microsoft.com/office/powerpoint/2010/main" val="21980910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1966</TotalTime>
  <Words>1046</Words>
  <Application>Microsoft Office PowerPoint</Application>
  <PresentationFormat>On-screen Show (4:3)</PresentationFormat>
  <Paragraphs>137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lorraine blair</dc:creator>
  <cp:lastModifiedBy>Sophie Collings</cp:lastModifiedBy>
  <cp:revision>46</cp:revision>
  <dcterms:created xsi:type="dcterms:W3CDTF">2014-03-04T21:13:01Z</dcterms:created>
  <dcterms:modified xsi:type="dcterms:W3CDTF">2021-03-19T12:28:58Z</dcterms:modified>
</cp:coreProperties>
</file>