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19" r:id="rId2"/>
    <p:sldId id="320" r:id="rId3"/>
    <p:sldId id="318" r:id="rId4"/>
    <p:sldId id="322" r:id="rId5"/>
    <p:sldId id="258" r:id="rId6"/>
    <p:sldId id="321" r:id="rId7"/>
    <p:sldId id="351" r:id="rId8"/>
    <p:sldId id="359" r:id="rId9"/>
    <p:sldId id="323" r:id="rId10"/>
    <p:sldId id="352" r:id="rId11"/>
    <p:sldId id="354" r:id="rId12"/>
    <p:sldId id="347" r:id="rId13"/>
    <p:sldId id="256" r:id="rId14"/>
    <p:sldId id="335" r:id="rId15"/>
    <p:sldId id="355" r:id="rId16"/>
    <p:sldId id="356" r:id="rId17"/>
    <p:sldId id="357" r:id="rId18"/>
    <p:sldId id="358" r:id="rId19"/>
    <p:sldId id="331" r:id="rId20"/>
    <p:sldId id="349" r:id="rId21"/>
    <p:sldId id="348"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0066FF"/>
    <a:srgbClr val="FF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3887"/>
    <p:restoredTop sz="94672"/>
  </p:normalViewPr>
  <p:slideViewPr>
    <p:cSldViewPr>
      <p:cViewPr varScale="1">
        <p:scale>
          <a:sx n="41" d="100"/>
          <a:sy n="41" d="100"/>
        </p:scale>
        <p:origin x="1104" y="6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05FDCECF-6562-449C-91DD-A8F9FA3E2E64}" type="datetimeFigureOut">
              <a:rPr lang="en-GB" smtClean="0"/>
              <a:t>07/06/2021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4CF73A9-FF23-4461-8132-DA66BBE26B84}" type="slidenum">
              <a:rPr lang="en-GB" smtClean="0"/>
              <a:t>‹#›</a:t>
            </a:fld>
            <a:endParaRPr lang="en-GB"/>
          </a:p>
        </p:txBody>
      </p:sp>
    </p:spTree>
    <p:extLst>
      <p:ext uri="{BB962C8B-B14F-4D97-AF65-F5344CB8AC3E}">
        <p14:creationId xmlns:p14="http://schemas.microsoft.com/office/powerpoint/2010/main" val="38108704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05FDCECF-6562-449C-91DD-A8F9FA3E2E64}" type="datetimeFigureOut">
              <a:rPr lang="en-GB" smtClean="0"/>
              <a:t>07/06/2021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4CF73A9-FF23-4461-8132-DA66BBE26B84}" type="slidenum">
              <a:rPr lang="en-GB" smtClean="0"/>
              <a:t>‹#›</a:t>
            </a:fld>
            <a:endParaRPr lang="en-GB"/>
          </a:p>
        </p:txBody>
      </p:sp>
    </p:spTree>
    <p:extLst>
      <p:ext uri="{BB962C8B-B14F-4D97-AF65-F5344CB8AC3E}">
        <p14:creationId xmlns:p14="http://schemas.microsoft.com/office/powerpoint/2010/main" val="20456335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05FDCECF-6562-449C-91DD-A8F9FA3E2E64}" type="datetimeFigureOut">
              <a:rPr lang="en-GB" smtClean="0"/>
              <a:t>07/06/2021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4CF73A9-FF23-4461-8132-DA66BBE26B84}" type="slidenum">
              <a:rPr lang="en-GB" smtClean="0"/>
              <a:t>‹#›</a:t>
            </a:fld>
            <a:endParaRPr lang="en-GB"/>
          </a:p>
        </p:txBody>
      </p:sp>
    </p:spTree>
    <p:extLst>
      <p:ext uri="{BB962C8B-B14F-4D97-AF65-F5344CB8AC3E}">
        <p14:creationId xmlns:p14="http://schemas.microsoft.com/office/powerpoint/2010/main" val="8845814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05FDCECF-6562-449C-91DD-A8F9FA3E2E64}" type="datetimeFigureOut">
              <a:rPr lang="en-GB" smtClean="0"/>
              <a:t>07/06/2021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4CF73A9-FF23-4461-8132-DA66BBE26B84}" type="slidenum">
              <a:rPr lang="en-GB" smtClean="0"/>
              <a:t>‹#›</a:t>
            </a:fld>
            <a:endParaRPr lang="en-GB"/>
          </a:p>
        </p:txBody>
      </p:sp>
    </p:spTree>
    <p:extLst>
      <p:ext uri="{BB962C8B-B14F-4D97-AF65-F5344CB8AC3E}">
        <p14:creationId xmlns:p14="http://schemas.microsoft.com/office/powerpoint/2010/main" val="14257246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5FDCECF-6562-449C-91DD-A8F9FA3E2E64}" type="datetimeFigureOut">
              <a:rPr lang="en-GB" smtClean="0"/>
              <a:t>07/06/2021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4CF73A9-FF23-4461-8132-DA66BBE26B84}" type="slidenum">
              <a:rPr lang="en-GB" smtClean="0"/>
              <a:t>‹#›</a:t>
            </a:fld>
            <a:endParaRPr lang="en-GB"/>
          </a:p>
        </p:txBody>
      </p:sp>
    </p:spTree>
    <p:extLst>
      <p:ext uri="{BB962C8B-B14F-4D97-AF65-F5344CB8AC3E}">
        <p14:creationId xmlns:p14="http://schemas.microsoft.com/office/powerpoint/2010/main" val="22419017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05FDCECF-6562-449C-91DD-A8F9FA3E2E64}" type="datetimeFigureOut">
              <a:rPr lang="en-GB" smtClean="0"/>
              <a:t>07/06/2021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4CF73A9-FF23-4461-8132-DA66BBE26B84}" type="slidenum">
              <a:rPr lang="en-GB" smtClean="0"/>
              <a:t>‹#›</a:t>
            </a:fld>
            <a:endParaRPr lang="en-GB"/>
          </a:p>
        </p:txBody>
      </p:sp>
    </p:spTree>
    <p:extLst>
      <p:ext uri="{BB962C8B-B14F-4D97-AF65-F5344CB8AC3E}">
        <p14:creationId xmlns:p14="http://schemas.microsoft.com/office/powerpoint/2010/main" val="13340495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05FDCECF-6562-449C-91DD-A8F9FA3E2E64}" type="datetimeFigureOut">
              <a:rPr lang="en-GB" smtClean="0"/>
              <a:t>07/06/2021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4CF73A9-FF23-4461-8132-DA66BBE26B84}" type="slidenum">
              <a:rPr lang="en-GB" smtClean="0"/>
              <a:t>‹#›</a:t>
            </a:fld>
            <a:endParaRPr lang="en-GB"/>
          </a:p>
        </p:txBody>
      </p:sp>
    </p:spTree>
    <p:extLst>
      <p:ext uri="{BB962C8B-B14F-4D97-AF65-F5344CB8AC3E}">
        <p14:creationId xmlns:p14="http://schemas.microsoft.com/office/powerpoint/2010/main" val="29882506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05FDCECF-6562-449C-91DD-A8F9FA3E2E64}" type="datetimeFigureOut">
              <a:rPr lang="en-GB" smtClean="0"/>
              <a:t>07/06/2021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4CF73A9-FF23-4461-8132-DA66BBE26B84}" type="slidenum">
              <a:rPr lang="en-GB" smtClean="0"/>
              <a:t>‹#›</a:t>
            </a:fld>
            <a:endParaRPr lang="en-GB"/>
          </a:p>
        </p:txBody>
      </p:sp>
    </p:spTree>
    <p:extLst>
      <p:ext uri="{BB962C8B-B14F-4D97-AF65-F5344CB8AC3E}">
        <p14:creationId xmlns:p14="http://schemas.microsoft.com/office/powerpoint/2010/main" val="37406586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5FDCECF-6562-449C-91DD-A8F9FA3E2E64}" type="datetimeFigureOut">
              <a:rPr lang="en-GB" smtClean="0"/>
              <a:t>07/06/2021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4CF73A9-FF23-4461-8132-DA66BBE26B84}" type="slidenum">
              <a:rPr lang="en-GB" smtClean="0"/>
              <a:t>‹#›</a:t>
            </a:fld>
            <a:endParaRPr lang="en-GB"/>
          </a:p>
        </p:txBody>
      </p:sp>
    </p:spTree>
    <p:extLst>
      <p:ext uri="{BB962C8B-B14F-4D97-AF65-F5344CB8AC3E}">
        <p14:creationId xmlns:p14="http://schemas.microsoft.com/office/powerpoint/2010/main" val="11386354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5FDCECF-6562-449C-91DD-A8F9FA3E2E64}" type="datetimeFigureOut">
              <a:rPr lang="en-GB" smtClean="0"/>
              <a:t>07/06/2021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4CF73A9-FF23-4461-8132-DA66BBE26B84}" type="slidenum">
              <a:rPr lang="en-GB" smtClean="0"/>
              <a:t>‹#›</a:t>
            </a:fld>
            <a:endParaRPr lang="en-GB"/>
          </a:p>
        </p:txBody>
      </p:sp>
    </p:spTree>
    <p:extLst>
      <p:ext uri="{BB962C8B-B14F-4D97-AF65-F5344CB8AC3E}">
        <p14:creationId xmlns:p14="http://schemas.microsoft.com/office/powerpoint/2010/main" val="41953864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5FDCECF-6562-449C-91DD-A8F9FA3E2E64}" type="datetimeFigureOut">
              <a:rPr lang="en-GB" smtClean="0"/>
              <a:t>07/06/2021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4CF73A9-FF23-4461-8132-DA66BBE26B84}" type="slidenum">
              <a:rPr lang="en-GB" smtClean="0"/>
              <a:t>‹#›</a:t>
            </a:fld>
            <a:endParaRPr lang="en-GB"/>
          </a:p>
        </p:txBody>
      </p:sp>
    </p:spTree>
    <p:extLst>
      <p:ext uri="{BB962C8B-B14F-4D97-AF65-F5344CB8AC3E}">
        <p14:creationId xmlns:p14="http://schemas.microsoft.com/office/powerpoint/2010/main" val="1654138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5FDCECF-6562-449C-91DD-A8F9FA3E2E64}" type="datetimeFigureOut">
              <a:rPr lang="en-GB" smtClean="0"/>
              <a:t>07/06/2021</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4CF73A9-FF23-4461-8132-DA66BBE26B84}" type="slidenum">
              <a:rPr lang="en-GB" smtClean="0"/>
              <a:t>‹#›</a:t>
            </a:fld>
            <a:endParaRPr lang="en-GB"/>
          </a:p>
        </p:txBody>
      </p:sp>
    </p:spTree>
    <p:extLst>
      <p:ext uri="{BB962C8B-B14F-4D97-AF65-F5344CB8AC3E}">
        <p14:creationId xmlns:p14="http://schemas.microsoft.com/office/powerpoint/2010/main" val="5541448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A2C334BE-6B39-F144-BBE7-FD43B087BC9A}"/>
              </a:ext>
            </a:extLst>
          </p:cNvPr>
          <p:cNvSpPr txBox="1"/>
          <p:nvPr/>
        </p:nvSpPr>
        <p:spPr>
          <a:xfrm>
            <a:off x="654101" y="4221088"/>
            <a:ext cx="7835799" cy="1938992"/>
          </a:xfrm>
          <a:prstGeom prst="rect">
            <a:avLst/>
          </a:prstGeom>
          <a:noFill/>
        </p:spPr>
        <p:txBody>
          <a:bodyPr wrap="none" rtlCol="0">
            <a:spAutoFit/>
          </a:bodyPr>
          <a:lstStyle/>
          <a:p>
            <a:pPr algn="ctr"/>
            <a:r>
              <a:rPr lang="en-US" sz="4000" b="1" dirty="0">
                <a:solidFill>
                  <a:srgbClr val="FF0000"/>
                </a:solidFill>
                <a:latin typeface="Candara" panose="020E0502030303020204" pitchFamily="34" charset="0"/>
              </a:rPr>
              <a:t>Holy Cross Catholic Primary School</a:t>
            </a:r>
          </a:p>
          <a:p>
            <a:pPr algn="ctr"/>
            <a:r>
              <a:rPr lang="en-US" sz="4000" b="1" dirty="0">
                <a:solidFill>
                  <a:srgbClr val="FF0000"/>
                </a:solidFill>
                <a:latin typeface="Candara" panose="020E0502030303020204" pitchFamily="34" charset="0"/>
              </a:rPr>
              <a:t>Liturgy for Pentecost</a:t>
            </a:r>
          </a:p>
          <a:p>
            <a:pPr algn="ctr"/>
            <a:r>
              <a:rPr lang="en-US" sz="4000" b="1" dirty="0">
                <a:solidFill>
                  <a:srgbClr val="FF0000"/>
                </a:solidFill>
                <a:latin typeface="Candara" panose="020E0502030303020204" pitchFamily="34" charset="0"/>
              </a:rPr>
              <a:t> 2021</a:t>
            </a:r>
          </a:p>
        </p:txBody>
      </p:sp>
      <p:pic>
        <p:nvPicPr>
          <p:cNvPr id="5" name="Picture 4">
            <a:extLst>
              <a:ext uri="{FF2B5EF4-FFF2-40B4-BE49-F238E27FC236}">
                <a16:creationId xmlns:a16="http://schemas.microsoft.com/office/drawing/2014/main" id="{2A09AB6E-6008-4B95-9F04-5403C6AA97A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9144000" cy="4128304"/>
          </a:xfrm>
          <a:prstGeom prst="rect">
            <a:avLst/>
          </a:prstGeom>
        </p:spPr>
      </p:pic>
    </p:spTree>
    <p:extLst>
      <p:ext uri="{BB962C8B-B14F-4D97-AF65-F5344CB8AC3E}">
        <p14:creationId xmlns:p14="http://schemas.microsoft.com/office/powerpoint/2010/main" val="18157472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a:extLst>
              <a:ext uri="{FF2B5EF4-FFF2-40B4-BE49-F238E27FC236}">
                <a16:creationId xmlns:a16="http://schemas.microsoft.com/office/drawing/2014/main" id="{8F41F7CB-0131-ED4B-8855-F2107704417A}"/>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7092280" y="91847"/>
            <a:ext cx="1839245" cy="1437177"/>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A2C334BE-6B39-F144-BBE7-FD43B087BC9A}"/>
              </a:ext>
            </a:extLst>
          </p:cNvPr>
          <p:cNvSpPr txBox="1"/>
          <p:nvPr/>
        </p:nvSpPr>
        <p:spPr>
          <a:xfrm>
            <a:off x="395536" y="332657"/>
            <a:ext cx="8208912" cy="6786473"/>
          </a:xfrm>
          <a:prstGeom prst="rect">
            <a:avLst/>
          </a:prstGeom>
          <a:noFill/>
        </p:spPr>
        <p:txBody>
          <a:bodyPr wrap="square" rtlCol="0">
            <a:spAutoFit/>
          </a:bodyPr>
          <a:lstStyle/>
          <a:p>
            <a:pPr fontAlgn="base"/>
            <a:r>
              <a:rPr lang="en-GB" sz="3200" dirty="0">
                <a:latin typeface="Candara" panose="020E0502030303020204" pitchFamily="34" charset="0"/>
              </a:rPr>
              <a:t>Gospel Reading</a:t>
            </a:r>
          </a:p>
          <a:p>
            <a:pPr fontAlgn="base"/>
            <a:endParaRPr lang="en-GB" dirty="0">
              <a:latin typeface="Candara" panose="020E0502030303020204" pitchFamily="34" charset="0"/>
            </a:endParaRPr>
          </a:p>
          <a:p>
            <a:pPr fontAlgn="base"/>
            <a:r>
              <a:rPr lang="en-GB" sz="2000" b="1" dirty="0">
                <a:latin typeface="Candara" panose="020E0502030303020204" pitchFamily="34" charset="0"/>
              </a:rPr>
              <a:t>The Reading comes from the Gospel according to John 20: 19 – 23</a:t>
            </a:r>
          </a:p>
          <a:p>
            <a:pPr fontAlgn="base"/>
            <a:r>
              <a:rPr lang="en-GB" sz="2000" b="1" i="1" dirty="0">
                <a:solidFill>
                  <a:srgbClr val="FF0000"/>
                </a:solidFill>
                <a:latin typeface="Candara" panose="020E0502030303020204" pitchFamily="34" charset="0"/>
              </a:rPr>
              <a:t>As the Father sent me, so I send you:  Receive the Holy Spirit.</a:t>
            </a:r>
            <a:br>
              <a:rPr lang="en-GB" sz="2000" dirty="0">
                <a:latin typeface="Candara" panose="020E0502030303020204" pitchFamily="34" charset="0"/>
              </a:rPr>
            </a:br>
            <a:endParaRPr lang="en-GB" sz="2000" dirty="0">
              <a:latin typeface="Candara" panose="020E0502030303020204" pitchFamily="34" charset="0"/>
            </a:endParaRPr>
          </a:p>
          <a:p>
            <a:r>
              <a:rPr lang="en-US" sz="2400" b="1" baseline="30000" dirty="0">
                <a:latin typeface="Candara" panose="020E0502030303020204" pitchFamily="34" charset="0"/>
              </a:rPr>
              <a:t>19 </a:t>
            </a:r>
            <a:r>
              <a:rPr lang="en-US" sz="2400" dirty="0">
                <a:latin typeface="Candara" panose="020E0502030303020204" pitchFamily="34" charset="0"/>
              </a:rPr>
              <a:t>On the evening of that first day of the week, when the disciples were together, with the doors locked for fear of the Jewish leaders, Jesus came and stood among them and said, “Peace be with you!” </a:t>
            </a:r>
            <a:r>
              <a:rPr lang="en-US" sz="2400" b="1" baseline="30000" dirty="0">
                <a:latin typeface="Candara" panose="020E0502030303020204" pitchFamily="34" charset="0"/>
              </a:rPr>
              <a:t>20 </a:t>
            </a:r>
            <a:r>
              <a:rPr lang="en-US" sz="2400" dirty="0">
                <a:latin typeface="Candara" panose="020E0502030303020204" pitchFamily="34" charset="0"/>
              </a:rPr>
              <a:t>After he said this, he showed them his hands and side. The disciples were overjoyed when they saw the Lord.</a:t>
            </a:r>
          </a:p>
          <a:p>
            <a:r>
              <a:rPr lang="en-US" sz="2400" b="1" baseline="30000" dirty="0">
                <a:latin typeface="Candara" panose="020E0502030303020204" pitchFamily="34" charset="0"/>
              </a:rPr>
              <a:t>21 </a:t>
            </a:r>
            <a:r>
              <a:rPr lang="en-US" sz="2400" dirty="0">
                <a:latin typeface="Candara" panose="020E0502030303020204" pitchFamily="34" charset="0"/>
              </a:rPr>
              <a:t>Again Jesus said, “Peace be with you! As the Father has sent me, I am sending you.” </a:t>
            </a:r>
            <a:r>
              <a:rPr lang="en-US" sz="2400" b="1" baseline="30000" dirty="0">
                <a:latin typeface="Candara" panose="020E0502030303020204" pitchFamily="34" charset="0"/>
              </a:rPr>
              <a:t>22 </a:t>
            </a:r>
            <a:r>
              <a:rPr lang="en-US" sz="2400" dirty="0">
                <a:latin typeface="Candara" panose="020E0502030303020204" pitchFamily="34" charset="0"/>
              </a:rPr>
              <a:t>And with that he breathed on them and said, “Receive the Holy Spirit. </a:t>
            </a:r>
            <a:r>
              <a:rPr lang="en-US" sz="2400" b="1" baseline="30000" dirty="0">
                <a:latin typeface="Candara" panose="020E0502030303020204" pitchFamily="34" charset="0"/>
              </a:rPr>
              <a:t>23 </a:t>
            </a:r>
            <a:r>
              <a:rPr lang="en-US" sz="2400" dirty="0">
                <a:latin typeface="Candara" panose="020E0502030303020204" pitchFamily="34" charset="0"/>
              </a:rPr>
              <a:t>If you forgive anyone’s sins, their sins are forgiven; if you do not forgive them, they are not forgiven.”</a:t>
            </a:r>
          </a:p>
          <a:p>
            <a:r>
              <a:rPr lang="en-US" sz="2000" dirty="0">
                <a:latin typeface="Candara" panose="020E0502030303020204" pitchFamily="34" charset="0"/>
              </a:rPr>
              <a:t>The Gospel of the Lord   </a:t>
            </a:r>
            <a:r>
              <a:rPr lang="en-US" sz="2000" b="1" i="1" dirty="0">
                <a:latin typeface="Candara" panose="020E0502030303020204" pitchFamily="34" charset="0"/>
              </a:rPr>
              <a:t>R: Praise to you Lord Jesus Christ</a:t>
            </a:r>
          </a:p>
          <a:p>
            <a:pPr fontAlgn="base"/>
            <a:endParaRPr lang="en-GB" sz="2000" dirty="0">
              <a:latin typeface="Candara" panose="020E0502030303020204" pitchFamily="34" charset="0"/>
            </a:endParaRPr>
          </a:p>
          <a:p>
            <a:endParaRPr lang="en-GB" sz="1700" dirty="0">
              <a:latin typeface="Candara" panose="020E0502030303020204" pitchFamily="34" charset="0"/>
            </a:endParaRPr>
          </a:p>
        </p:txBody>
      </p:sp>
    </p:spTree>
    <p:extLst>
      <p:ext uri="{BB962C8B-B14F-4D97-AF65-F5344CB8AC3E}">
        <p14:creationId xmlns:p14="http://schemas.microsoft.com/office/powerpoint/2010/main" val="26889577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FD25852-6F47-2F45-8679-E6F2756B1DBC}"/>
              </a:ext>
            </a:extLst>
          </p:cNvPr>
          <p:cNvSpPr txBox="1"/>
          <p:nvPr/>
        </p:nvSpPr>
        <p:spPr>
          <a:xfrm>
            <a:off x="2838979" y="4941168"/>
            <a:ext cx="3456383" cy="584775"/>
          </a:xfrm>
          <a:prstGeom prst="rect">
            <a:avLst/>
          </a:prstGeom>
          <a:noFill/>
        </p:spPr>
        <p:txBody>
          <a:bodyPr wrap="square" rtlCol="0">
            <a:spAutoFit/>
          </a:bodyPr>
          <a:lstStyle/>
          <a:p>
            <a:pPr algn="ctr"/>
            <a:r>
              <a:rPr lang="en-US" sz="3200" b="1" dirty="0">
                <a:solidFill>
                  <a:srgbClr val="FF0000"/>
                </a:solidFill>
                <a:latin typeface="Candara" panose="020E0502030303020204" pitchFamily="34" charset="0"/>
              </a:rPr>
              <a:t>Fr Jonathan</a:t>
            </a:r>
          </a:p>
        </p:txBody>
      </p:sp>
      <p:pic>
        <p:nvPicPr>
          <p:cNvPr id="6" name="Picture 5">
            <a:extLst>
              <a:ext uri="{FF2B5EF4-FFF2-40B4-BE49-F238E27FC236}">
                <a16:creationId xmlns:a16="http://schemas.microsoft.com/office/drawing/2014/main" id="{FBFCC7DA-A265-4000-B1BA-B24492E7BF9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7943"/>
            <a:ext cx="9134343" cy="4056310"/>
          </a:xfrm>
          <a:prstGeom prst="rect">
            <a:avLst/>
          </a:prstGeom>
        </p:spPr>
      </p:pic>
    </p:spTree>
    <p:extLst>
      <p:ext uri="{BB962C8B-B14F-4D97-AF65-F5344CB8AC3E}">
        <p14:creationId xmlns:p14="http://schemas.microsoft.com/office/powerpoint/2010/main" val="3680646484"/>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FD25852-6F47-2F45-8679-E6F2756B1DBC}"/>
              </a:ext>
            </a:extLst>
          </p:cNvPr>
          <p:cNvSpPr txBox="1"/>
          <p:nvPr/>
        </p:nvSpPr>
        <p:spPr>
          <a:xfrm>
            <a:off x="1655676" y="4869160"/>
            <a:ext cx="5832648" cy="1077218"/>
          </a:xfrm>
          <a:prstGeom prst="rect">
            <a:avLst/>
          </a:prstGeom>
          <a:noFill/>
        </p:spPr>
        <p:txBody>
          <a:bodyPr wrap="square" rtlCol="0">
            <a:spAutoFit/>
          </a:bodyPr>
          <a:lstStyle/>
          <a:p>
            <a:pPr algn="ctr"/>
            <a:r>
              <a:rPr lang="en-US" sz="3200" b="1" dirty="0">
                <a:solidFill>
                  <a:srgbClr val="FF0000"/>
                </a:solidFill>
                <a:latin typeface="Candara" panose="020E0502030303020204" pitchFamily="34" charset="0"/>
              </a:rPr>
              <a:t>Sing:  Here I am Lord</a:t>
            </a:r>
          </a:p>
          <a:p>
            <a:pPr algn="ctr"/>
            <a:r>
              <a:rPr lang="en-US" sz="3200" b="1" dirty="0">
                <a:solidFill>
                  <a:srgbClr val="FF0000"/>
                </a:solidFill>
                <a:latin typeface="Candara" panose="020E0502030303020204" pitchFamily="34" charset="0"/>
              </a:rPr>
              <a:t>(I the Lord of Sea and Sky) </a:t>
            </a:r>
          </a:p>
        </p:txBody>
      </p:sp>
      <p:pic>
        <p:nvPicPr>
          <p:cNvPr id="6" name="Picture 5">
            <a:extLst>
              <a:ext uri="{FF2B5EF4-FFF2-40B4-BE49-F238E27FC236}">
                <a16:creationId xmlns:a16="http://schemas.microsoft.com/office/drawing/2014/main" id="{FBFCC7DA-A265-4000-B1BA-B24492E7BF9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7748"/>
            <a:ext cx="9144000" cy="4210580"/>
          </a:xfrm>
          <a:prstGeom prst="rect">
            <a:avLst/>
          </a:prstGeom>
        </p:spPr>
      </p:pic>
    </p:spTree>
    <p:extLst>
      <p:ext uri="{BB962C8B-B14F-4D97-AF65-F5344CB8AC3E}">
        <p14:creationId xmlns:p14="http://schemas.microsoft.com/office/powerpoint/2010/main" val="1802349063"/>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a:extLst>
              <a:ext uri="{FF2B5EF4-FFF2-40B4-BE49-F238E27FC236}">
                <a16:creationId xmlns:a16="http://schemas.microsoft.com/office/drawing/2014/main" id="{8F41F7CB-0131-ED4B-8855-F2107704417A}"/>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283568" y="1428620"/>
            <a:ext cx="4773704" cy="3730150"/>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1263AD9A-E00F-EC49-87C2-1607F8BFE514}"/>
              </a:ext>
            </a:extLst>
          </p:cNvPr>
          <p:cNvSpPr txBox="1"/>
          <p:nvPr/>
        </p:nvSpPr>
        <p:spPr>
          <a:xfrm>
            <a:off x="3059832" y="2708920"/>
            <a:ext cx="4968552" cy="584775"/>
          </a:xfrm>
          <a:prstGeom prst="rect">
            <a:avLst/>
          </a:prstGeom>
          <a:noFill/>
        </p:spPr>
        <p:txBody>
          <a:bodyPr wrap="square" rtlCol="0">
            <a:spAutoFit/>
          </a:bodyPr>
          <a:lstStyle/>
          <a:p>
            <a:endParaRPr lang="en-US" sz="3200" dirty="0">
              <a:latin typeface="Candara" panose="020E0502030303020204" pitchFamily="34" charset="0"/>
            </a:endParaRPr>
          </a:p>
        </p:txBody>
      </p:sp>
      <p:sp>
        <p:nvSpPr>
          <p:cNvPr id="6" name="TextBox 5">
            <a:extLst>
              <a:ext uri="{FF2B5EF4-FFF2-40B4-BE49-F238E27FC236}">
                <a16:creationId xmlns:a16="http://schemas.microsoft.com/office/drawing/2014/main" id="{69E15A3F-E44A-47CB-A4A1-7CE6A6119FB1}"/>
              </a:ext>
            </a:extLst>
          </p:cNvPr>
          <p:cNvSpPr txBox="1"/>
          <p:nvPr/>
        </p:nvSpPr>
        <p:spPr>
          <a:xfrm>
            <a:off x="5148064" y="1089614"/>
            <a:ext cx="3269732" cy="5078313"/>
          </a:xfrm>
          <a:prstGeom prst="rect">
            <a:avLst/>
          </a:prstGeom>
          <a:noFill/>
        </p:spPr>
        <p:txBody>
          <a:bodyPr wrap="square" rtlCol="0">
            <a:spAutoFit/>
          </a:bodyPr>
          <a:lstStyle/>
          <a:p>
            <a:r>
              <a:rPr lang="en-US" sz="3600" b="1" dirty="0">
                <a:latin typeface="Candara" panose="020E0502030303020204" pitchFamily="34" charset="0"/>
              </a:rPr>
              <a:t>Let us pray</a:t>
            </a:r>
          </a:p>
          <a:p>
            <a:endParaRPr lang="en-US" sz="3600" b="1" dirty="0">
              <a:latin typeface="Candara" panose="020E0502030303020204" pitchFamily="34" charset="0"/>
            </a:endParaRPr>
          </a:p>
          <a:p>
            <a:r>
              <a:rPr lang="en-US" sz="3600" b="1" dirty="0">
                <a:latin typeface="Candara" panose="020E0502030303020204" pitchFamily="34" charset="0"/>
              </a:rPr>
              <a:t>We bring all our needs to God, Our Father, who loves us and listens to us when we pray.</a:t>
            </a:r>
          </a:p>
        </p:txBody>
      </p:sp>
    </p:spTree>
    <p:extLst>
      <p:ext uri="{BB962C8B-B14F-4D97-AF65-F5344CB8AC3E}">
        <p14:creationId xmlns:p14="http://schemas.microsoft.com/office/powerpoint/2010/main" val="35360242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a:extLst>
              <a:ext uri="{FF2B5EF4-FFF2-40B4-BE49-F238E27FC236}">
                <a16:creationId xmlns:a16="http://schemas.microsoft.com/office/drawing/2014/main" id="{8F41F7CB-0131-ED4B-8855-F2107704417A}"/>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6290936" y="34462"/>
            <a:ext cx="2494977" cy="1949563"/>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id="{DFD25852-6F47-2F45-8679-E6F2756B1DBC}"/>
              </a:ext>
            </a:extLst>
          </p:cNvPr>
          <p:cNvSpPr txBox="1"/>
          <p:nvPr/>
        </p:nvSpPr>
        <p:spPr>
          <a:xfrm>
            <a:off x="3211149" y="404664"/>
            <a:ext cx="2494977" cy="584775"/>
          </a:xfrm>
          <a:prstGeom prst="rect">
            <a:avLst/>
          </a:prstGeom>
          <a:noFill/>
        </p:spPr>
        <p:txBody>
          <a:bodyPr wrap="square" rtlCol="0">
            <a:spAutoFit/>
          </a:bodyPr>
          <a:lstStyle/>
          <a:p>
            <a:r>
              <a:rPr lang="en-US" sz="3200" b="1" dirty="0">
                <a:latin typeface="Candara" panose="020E0502030303020204" pitchFamily="34" charset="0"/>
              </a:rPr>
              <a:t>Intercessions </a:t>
            </a:r>
          </a:p>
        </p:txBody>
      </p:sp>
      <p:sp>
        <p:nvSpPr>
          <p:cNvPr id="5" name="TextBox 4">
            <a:extLst>
              <a:ext uri="{FF2B5EF4-FFF2-40B4-BE49-F238E27FC236}">
                <a16:creationId xmlns:a16="http://schemas.microsoft.com/office/drawing/2014/main" id="{EF574A33-FB91-4922-903B-A8D427575994}"/>
              </a:ext>
            </a:extLst>
          </p:cNvPr>
          <p:cNvSpPr txBox="1"/>
          <p:nvPr/>
        </p:nvSpPr>
        <p:spPr>
          <a:xfrm>
            <a:off x="971599" y="1978127"/>
            <a:ext cx="6566825" cy="3785652"/>
          </a:xfrm>
          <a:prstGeom prst="rect">
            <a:avLst/>
          </a:prstGeom>
          <a:noFill/>
        </p:spPr>
        <p:txBody>
          <a:bodyPr wrap="square">
            <a:spAutoFit/>
          </a:bodyPr>
          <a:lstStyle/>
          <a:p>
            <a:pPr algn="ctr"/>
            <a:r>
              <a:rPr lang="en-US" sz="4000" dirty="0">
                <a:latin typeface="Candara" panose="020E0502030303020204" pitchFamily="34" charset="0"/>
                <a:ea typeface="Times New Roman" panose="02020603050405020304" pitchFamily="18" charset="0"/>
                <a:cs typeface="Times New Roman" panose="02020603050405020304" pitchFamily="18" charset="0"/>
              </a:rPr>
              <a:t>We pray for all God’s people; </a:t>
            </a:r>
          </a:p>
          <a:p>
            <a:pPr algn="ctr"/>
            <a:r>
              <a:rPr lang="en-US" sz="4000" dirty="0">
                <a:latin typeface="Candara" panose="020E0502030303020204" pitchFamily="34" charset="0"/>
                <a:ea typeface="Times New Roman" panose="02020603050405020304" pitchFamily="18" charset="0"/>
                <a:cs typeface="Times New Roman" panose="02020603050405020304" pitchFamily="18" charset="0"/>
              </a:rPr>
              <a:t>That through Baptism the Holy Spirit will help us to act and think like children of God.</a:t>
            </a:r>
          </a:p>
          <a:p>
            <a:pPr algn="ctr"/>
            <a:r>
              <a:rPr lang="en-US" sz="4000" b="1" dirty="0">
                <a:latin typeface="Candara" panose="020E0502030303020204" pitchFamily="34" charset="0"/>
                <a:ea typeface="Times New Roman" panose="02020603050405020304" pitchFamily="18" charset="0"/>
                <a:cs typeface="Times New Roman" panose="02020603050405020304" pitchFamily="18" charset="0"/>
              </a:rPr>
              <a:t>Lord hear us.</a:t>
            </a:r>
          </a:p>
          <a:p>
            <a:pPr algn="ctr"/>
            <a:r>
              <a:rPr lang="en-US" sz="4000" b="1" dirty="0">
                <a:latin typeface="Candara" panose="020E0502030303020204" pitchFamily="34" charset="0"/>
                <a:ea typeface="Times New Roman" panose="02020603050405020304" pitchFamily="18" charset="0"/>
                <a:cs typeface="Times New Roman" panose="02020603050405020304" pitchFamily="18" charset="0"/>
              </a:rPr>
              <a:t>R:  Lord graciously hear us</a:t>
            </a:r>
          </a:p>
        </p:txBody>
      </p:sp>
    </p:spTree>
    <p:extLst>
      <p:ext uri="{BB962C8B-B14F-4D97-AF65-F5344CB8AC3E}">
        <p14:creationId xmlns:p14="http://schemas.microsoft.com/office/powerpoint/2010/main" val="3082106755"/>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a:extLst>
              <a:ext uri="{FF2B5EF4-FFF2-40B4-BE49-F238E27FC236}">
                <a16:creationId xmlns:a16="http://schemas.microsoft.com/office/drawing/2014/main" id="{8F41F7CB-0131-ED4B-8855-F2107704417A}"/>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6649023" y="459416"/>
            <a:ext cx="2494977" cy="1949563"/>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id="{DFD25852-6F47-2F45-8679-E6F2756B1DBC}"/>
              </a:ext>
            </a:extLst>
          </p:cNvPr>
          <p:cNvSpPr txBox="1"/>
          <p:nvPr/>
        </p:nvSpPr>
        <p:spPr>
          <a:xfrm>
            <a:off x="3211149" y="404664"/>
            <a:ext cx="2494977" cy="584775"/>
          </a:xfrm>
          <a:prstGeom prst="rect">
            <a:avLst/>
          </a:prstGeom>
          <a:noFill/>
        </p:spPr>
        <p:txBody>
          <a:bodyPr wrap="square" rtlCol="0">
            <a:spAutoFit/>
          </a:bodyPr>
          <a:lstStyle/>
          <a:p>
            <a:r>
              <a:rPr lang="en-US" sz="3200" b="1" dirty="0">
                <a:latin typeface="Candara" panose="020E0502030303020204" pitchFamily="34" charset="0"/>
              </a:rPr>
              <a:t>Intercessions </a:t>
            </a:r>
          </a:p>
        </p:txBody>
      </p:sp>
      <p:sp>
        <p:nvSpPr>
          <p:cNvPr id="5" name="TextBox 4">
            <a:extLst>
              <a:ext uri="{FF2B5EF4-FFF2-40B4-BE49-F238E27FC236}">
                <a16:creationId xmlns:a16="http://schemas.microsoft.com/office/drawing/2014/main" id="{EF574A33-FB91-4922-903B-A8D427575994}"/>
              </a:ext>
            </a:extLst>
          </p:cNvPr>
          <p:cNvSpPr txBox="1"/>
          <p:nvPr/>
        </p:nvSpPr>
        <p:spPr>
          <a:xfrm>
            <a:off x="971600" y="1772816"/>
            <a:ext cx="6566825" cy="4401205"/>
          </a:xfrm>
          <a:prstGeom prst="rect">
            <a:avLst/>
          </a:prstGeom>
          <a:noFill/>
        </p:spPr>
        <p:txBody>
          <a:bodyPr wrap="square">
            <a:spAutoFit/>
          </a:bodyPr>
          <a:lstStyle/>
          <a:p>
            <a:pPr algn="ctr"/>
            <a:r>
              <a:rPr lang="en-GB" sz="4000" dirty="0">
                <a:latin typeface="Candara" panose="020E0502030303020204" pitchFamily="34" charset="0"/>
              </a:rPr>
              <a:t>We pray for the sick and all who suffer.  We pray that our Lord Jesus’ presence and peace be with them and their families.</a:t>
            </a:r>
          </a:p>
          <a:p>
            <a:pPr algn="ctr"/>
            <a:r>
              <a:rPr lang="en-GB" sz="4000" b="1" dirty="0">
                <a:latin typeface="Candara" panose="020E0502030303020204" pitchFamily="34" charset="0"/>
              </a:rPr>
              <a:t>Lord hear us.</a:t>
            </a:r>
            <a:endParaRPr lang="en-GB" sz="4000" dirty="0">
              <a:latin typeface="Candara" panose="020E0502030303020204" pitchFamily="34" charset="0"/>
            </a:endParaRPr>
          </a:p>
          <a:p>
            <a:pPr algn="ctr"/>
            <a:r>
              <a:rPr lang="en-GB" sz="4000" b="1" dirty="0">
                <a:latin typeface="Candara" panose="020E0502030303020204" pitchFamily="34" charset="0"/>
              </a:rPr>
              <a:t>R:  Lord graciously hear us</a:t>
            </a:r>
            <a:endParaRPr lang="en-US" sz="4000" b="1" dirty="0">
              <a:effectLst>
                <a:outerShdw blurRad="50800" dist="38100" algn="tr" rotWithShape="0">
                  <a:prstClr val="black">
                    <a:alpha val="40000"/>
                  </a:prstClr>
                </a:outerShdw>
              </a:effectLst>
              <a:latin typeface="Candara" panose="020E050203030302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44690647"/>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a:extLst>
              <a:ext uri="{FF2B5EF4-FFF2-40B4-BE49-F238E27FC236}">
                <a16:creationId xmlns:a16="http://schemas.microsoft.com/office/drawing/2014/main" id="{8F41F7CB-0131-ED4B-8855-F2107704417A}"/>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6649023" y="459416"/>
            <a:ext cx="2494977" cy="1949563"/>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id="{DFD25852-6F47-2F45-8679-E6F2756B1DBC}"/>
              </a:ext>
            </a:extLst>
          </p:cNvPr>
          <p:cNvSpPr txBox="1"/>
          <p:nvPr/>
        </p:nvSpPr>
        <p:spPr>
          <a:xfrm>
            <a:off x="3211149" y="404664"/>
            <a:ext cx="2494977" cy="584775"/>
          </a:xfrm>
          <a:prstGeom prst="rect">
            <a:avLst/>
          </a:prstGeom>
          <a:noFill/>
        </p:spPr>
        <p:txBody>
          <a:bodyPr wrap="square" rtlCol="0">
            <a:spAutoFit/>
          </a:bodyPr>
          <a:lstStyle/>
          <a:p>
            <a:r>
              <a:rPr lang="en-US" sz="3200" b="1" dirty="0">
                <a:latin typeface="Candara" panose="020E0502030303020204" pitchFamily="34" charset="0"/>
              </a:rPr>
              <a:t>Intercessions </a:t>
            </a:r>
          </a:p>
        </p:txBody>
      </p:sp>
      <p:sp>
        <p:nvSpPr>
          <p:cNvPr id="5" name="TextBox 4">
            <a:extLst>
              <a:ext uri="{FF2B5EF4-FFF2-40B4-BE49-F238E27FC236}">
                <a16:creationId xmlns:a16="http://schemas.microsoft.com/office/drawing/2014/main" id="{EF574A33-FB91-4922-903B-A8D427575994}"/>
              </a:ext>
            </a:extLst>
          </p:cNvPr>
          <p:cNvSpPr txBox="1"/>
          <p:nvPr/>
        </p:nvSpPr>
        <p:spPr>
          <a:xfrm>
            <a:off x="971600" y="1772816"/>
            <a:ext cx="6566825" cy="4401205"/>
          </a:xfrm>
          <a:prstGeom prst="rect">
            <a:avLst/>
          </a:prstGeom>
          <a:noFill/>
        </p:spPr>
        <p:txBody>
          <a:bodyPr wrap="square">
            <a:spAutoFit/>
          </a:bodyPr>
          <a:lstStyle/>
          <a:p>
            <a:pPr algn="ctr"/>
            <a:r>
              <a:rPr lang="en-US" sz="4000" dirty="0">
                <a:latin typeface="Candara" panose="020E0502030303020204" pitchFamily="34" charset="0"/>
                <a:ea typeface="Times New Roman" panose="02020603050405020304" pitchFamily="18" charset="0"/>
                <a:cs typeface="Times New Roman" panose="02020603050405020304" pitchFamily="18" charset="0"/>
              </a:rPr>
              <a:t>We pray for all those who have died; that they will rise to the new and everlasting life promised through their baptism in Christ.</a:t>
            </a:r>
          </a:p>
          <a:p>
            <a:pPr algn="ctr"/>
            <a:r>
              <a:rPr lang="en-US" sz="4000" b="1" dirty="0">
                <a:latin typeface="Candara" panose="020E0502030303020204" pitchFamily="34" charset="0"/>
                <a:ea typeface="Times New Roman" panose="02020603050405020304" pitchFamily="18" charset="0"/>
                <a:cs typeface="Times New Roman" panose="02020603050405020304" pitchFamily="18" charset="0"/>
              </a:rPr>
              <a:t>Lord hear us.</a:t>
            </a:r>
          </a:p>
          <a:p>
            <a:pPr algn="ctr"/>
            <a:r>
              <a:rPr lang="en-US" sz="4000" b="1" dirty="0">
                <a:latin typeface="Candara" panose="020E0502030303020204" pitchFamily="34" charset="0"/>
                <a:ea typeface="Times New Roman" panose="02020603050405020304" pitchFamily="18" charset="0"/>
                <a:cs typeface="Times New Roman" panose="02020603050405020304" pitchFamily="18" charset="0"/>
              </a:rPr>
              <a:t>R:  Lord graciously hear us</a:t>
            </a:r>
          </a:p>
        </p:txBody>
      </p:sp>
    </p:spTree>
    <p:extLst>
      <p:ext uri="{BB962C8B-B14F-4D97-AF65-F5344CB8AC3E}">
        <p14:creationId xmlns:p14="http://schemas.microsoft.com/office/powerpoint/2010/main" val="3514272706"/>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a:extLst>
              <a:ext uri="{FF2B5EF4-FFF2-40B4-BE49-F238E27FC236}">
                <a16:creationId xmlns:a16="http://schemas.microsoft.com/office/drawing/2014/main" id="{8F41F7CB-0131-ED4B-8855-F2107704417A}"/>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6649023" y="459416"/>
            <a:ext cx="2494977" cy="1949563"/>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id="{DFD25852-6F47-2F45-8679-E6F2756B1DBC}"/>
              </a:ext>
            </a:extLst>
          </p:cNvPr>
          <p:cNvSpPr txBox="1"/>
          <p:nvPr/>
        </p:nvSpPr>
        <p:spPr>
          <a:xfrm>
            <a:off x="3211149" y="404664"/>
            <a:ext cx="2494977" cy="584775"/>
          </a:xfrm>
          <a:prstGeom prst="rect">
            <a:avLst/>
          </a:prstGeom>
          <a:noFill/>
        </p:spPr>
        <p:txBody>
          <a:bodyPr wrap="square" rtlCol="0">
            <a:spAutoFit/>
          </a:bodyPr>
          <a:lstStyle/>
          <a:p>
            <a:r>
              <a:rPr lang="en-US" sz="3200" b="1" dirty="0">
                <a:latin typeface="Candara" panose="020E0502030303020204" pitchFamily="34" charset="0"/>
              </a:rPr>
              <a:t>Intercessions </a:t>
            </a:r>
          </a:p>
        </p:txBody>
      </p:sp>
      <p:sp>
        <p:nvSpPr>
          <p:cNvPr id="5" name="TextBox 4">
            <a:extLst>
              <a:ext uri="{FF2B5EF4-FFF2-40B4-BE49-F238E27FC236}">
                <a16:creationId xmlns:a16="http://schemas.microsoft.com/office/drawing/2014/main" id="{EF574A33-FB91-4922-903B-A8D427575994}"/>
              </a:ext>
            </a:extLst>
          </p:cNvPr>
          <p:cNvSpPr txBox="1"/>
          <p:nvPr/>
        </p:nvSpPr>
        <p:spPr>
          <a:xfrm>
            <a:off x="971600" y="1772816"/>
            <a:ext cx="6566825" cy="5016758"/>
          </a:xfrm>
          <a:prstGeom prst="rect">
            <a:avLst/>
          </a:prstGeom>
          <a:noFill/>
        </p:spPr>
        <p:txBody>
          <a:bodyPr wrap="square">
            <a:spAutoFit/>
          </a:bodyPr>
          <a:lstStyle/>
          <a:p>
            <a:pPr algn="ctr"/>
            <a:r>
              <a:rPr lang="en-GB" sz="4000" dirty="0">
                <a:latin typeface="Candara" panose="020E0502030303020204" pitchFamily="34" charset="0"/>
              </a:rPr>
              <a:t>We pray for Pope Francis, Bishop Philip and </a:t>
            </a:r>
          </a:p>
          <a:p>
            <a:pPr algn="ctr"/>
            <a:r>
              <a:rPr lang="en-GB" sz="4000" dirty="0">
                <a:latin typeface="Candara" panose="020E0502030303020204" pitchFamily="34" charset="0"/>
              </a:rPr>
              <a:t>Father Jonathan.</a:t>
            </a:r>
          </a:p>
          <a:p>
            <a:pPr algn="ctr"/>
            <a:r>
              <a:rPr lang="en-GB" sz="4000" dirty="0">
                <a:latin typeface="Candara" panose="020E0502030303020204" pitchFamily="34" charset="0"/>
              </a:rPr>
              <a:t>May God bless them and help them to serve His people.</a:t>
            </a:r>
          </a:p>
          <a:p>
            <a:pPr algn="ctr"/>
            <a:r>
              <a:rPr lang="en-GB" sz="4000" b="1" dirty="0">
                <a:latin typeface="Candara" panose="020E0502030303020204" pitchFamily="34" charset="0"/>
              </a:rPr>
              <a:t>Lord hear us.</a:t>
            </a:r>
            <a:endParaRPr lang="en-GB" sz="4000" dirty="0">
              <a:latin typeface="Candara" panose="020E0502030303020204" pitchFamily="34" charset="0"/>
            </a:endParaRPr>
          </a:p>
          <a:p>
            <a:pPr algn="ctr"/>
            <a:r>
              <a:rPr lang="en-GB" sz="4000" b="1" dirty="0">
                <a:latin typeface="Candara" panose="020E0502030303020204" pitchFamily="34" charset="0"/>
              </a:rPr>
              <a:t>R:  Lord graciously hear us</a:t>
            </a:r>
            <a:endParaRPr lang="en-GB" sz="4000" dirty="0">
              <a:latin typeface="Candara" panose="020E0502030303020204" pitchFamily="34" charset="0"/>
            </a:endParaRPr>
          </a:p>
          <a:p>
            <a:pPr algn="ctr"/>
            <a:endParaRPr lang="en-US" sz="4000" b="1" dirty="0">
              <a:effectLst>
                <a:outerShdw blurRad="50800" dist="38100" algn="tr" rotWithShape="0">
                  <a:prstClr val="black">
                    <a:alpha val="40000"/>
                  </a:prstClr>
                </a:outerShdw>
              </a:effectLst>
              <a:latin typeface="Candara" panose="020E050203030302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70609208"/>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a:extLst>
              <a:ext uri="{FF2B5EF4-FFF2-40B4-BE49-F238E27FC236}">
                <a16:creationId xmlns:a16="http://schemas.microsoft.com/office/drawing/2014/main" id="{8F41F7CB-0131-ED4B-8855-F2107704417A}"/>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6649023" y="459416"/>
            <a:ext cx="2494977" cy="1949563"/>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id="{DFD25852-6F47-2F45-8679-E6F2756B1DBC}"/>
              </a:ext>
            </a:extLst>
          </p:cNvPr>
          <p:cNvSpPr txBox="1"/>
          <p:nvPr/>
        </p:nvSpPr>
        <p:spPr>
          <a:xfrm>
            <a:off x="3211149" y="404664"/>
            <a:ext cx="2494977" cy="584775"/>
          </a:xfrm>
          <a:prstGeom prst="rect">
            <a:avLst/>
          </a:prstGeom>
          <a:noFill/>
        </p:spPr>
        <p:txBody>
          <a:bodyPr wrap="square" rtlCol="0">
            <a:spAutoFit/>
          </a:bodyPr>
          <a:lstStyle/>
          <a:p>
            <a:r>
              <a:rPr lang="en-US" sz="3200" b="1" dirty="0">
                <a:latin typeface="Candara" panose="020E0502030303020204" pitchFamily="34" charset="0"/>
              </a:rPr>
              <a:t>Intercessions </a:t>
            </a:r>
          </a:p>
        </p:txBody>
      </p:sp>
      <p:sp>
        <p:nvSpPr>
          <p:cNvPr id="5" name="TextBox 4">
            <a:extLst>
              <a:ext uri="{FF2B5EF4-FFF2-40B4-BE49-F238E27FC236}">
                <a16:creationId xmlns:a16="http://schemas.microsoft.com/office/drawing/2014/main" id="{EF574A33-FB91-4922-903B-A8D427575994}"/>
              </a:ext>
            </a:extLst>
          </p:cNvPr>
          <p:cNvSpPr txBox="1"/>
          <p:nvPr/>
        </p:nvSpPr>
        <p:spPr>
          <a:xfrm>
            <a:off x="971600" y="1772816"/>
            <a:ext cx="6566825" cy="5447645"/>
          </a:xfrm>
          <a:prstGeom prst="rect">
            <a:avLst/>
          </a:prstGeom>
          <a:noFill/>
        </p:spPr>
        <p:txBody>
          <a:bodyPr wrap="square">
            <a:spAutoFit/>
          </a:bodyPr>
          <a:lstStyle/>
          <a:p>
            <a:pPr algn="ctr"/>
            <a:r>
              <a:rPr lang="en-GB" sz="4400" dirty="0">
                <a:latin typeface="Candara" panose="020E0502030303020204" pitchFamily="34" charset="0"/>
              </a:rPr>
              <a:t>We pray for our school family gathered here today; that God will pour out his Spirit to strengthen us.</a:t>
            </a:r>
          </a:p>
          <a:p>
            <a:pPr algn="ctr"/>
            <a:r>
              <a:rPr lang="en-GB" sz="4400" b="1" dirty="0">
                <a:latin typeface="Candara" panose="020E0502030303020204" pitchFamily="34" charset="0"/>
              </a:rPr>
              <a:t>Lord hear us.</a:t>
            </a:r>
            <a:endParaRPr lang="en-GB" sz="4400" dirty="0">
              <a:latin typeface="Candara" panose="020E0502030303020204" pitchFamily="34" charset="0"/>
            </a:endParaRPr>
          </a:p>
          <a:p>
            <a:pPr algn="ctr"/>
            <a:r>
              <a:rPr lang="en-GB" sz="4400" b="1" dirty="0">
                <a:latin typeface="Candara" panose="020E0502030303020204" pitchFamily="34" charset="0"/>
              </a:rPr>
              <a:t>R:  Lord graciously hear us</a:t>
            </a:r>
            <a:endParaRPr lang="en-GB" sz="4400" dirty="0">
              <a:latin typeface="Candara" panose="020E0502030303020204" pitchFamily="34" charset="0"/>
            </a:endParaRPr>
          </a:p>
          <a:p>
            <a:pPr algn="ctr"/>
            <a:endParaRPr lang="en-US" sz="4000" b="1" dirty="0">
              <a:effectLst>
                <a:outerShdw blurRad="50800" dist="38100" algn="tr" rotWithShape="0">
                  <a:prstClr val="black">
                    <a:alpha val="40000"/>
                  </a:prstClr>
                </a:outerShdw>
              </a:effectLst>
              <a:latin typeface="Candara" panose="020E050203030302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20257359"/>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A2C334BE-6B39-F144-BBE7-FD43B087BC9A}"/>
              </a:ext>
            </a:extLst>
          </p:cNvPr>
          <p:cNvSpPr txBox="1"/>
          <p:nvPr/>
        </p:nvSpPr>
        <p:spPr>
          <a:xfrm>
            <a:off x="251520" y="260649"/>
            <a:ext cx="8568952" cy="6264695"/>
          </a:xfrm>
          <a:prstGeom prst="rect">
            <a:avLst/>
          </a:prstGeom>
          <a:noFill/>
        </p:spPr>
        <p:txBody>
          <a:bodyPr wrap="square" rtlCol="0">
            <a:spAutoFit/>
          </a:bodyPr>
          <a:lstStyle/>
          <a:p>
            <a:pPr algn="ctr"/>
            <a:r>
              <a:rPr lang="en-US" sz="3200" dirty="0">
                <a:latin typeface="Candara" panose="020E0502030303020204" pitchFamily="34" charset="0"/>
              </a:rPr>
              <a:t>We join our prayers with all the Saints and Angels in heaven as we say…</a:t>
            </a:r>
          </a:p>
          <a:p>
            <a:endParaRPr lang="en-US" sz="3200" dirty="0">
              <a:latin typeface="Candara" panose="020E0502030303020204" pitchFamily="34" charset="0"/>
            </a:endParaRPr>
          </a:p>
          <a:p>
            <a:pPr algn="r"/>
            <a:r>
              <a:rPr lang="en-US" sz="2800" b="1" dirty="0">
                <a:solidFill>
                  <a:srgbClr val="0000FF"/>
                </a:solidFill>
                <a:latin typeface="Candara" panose="020E0502030303020204" pitchFamily="34" charset="0"/>
              </a:rPr>
              <a:t>Hail Mary</a:t>
            </a:r>
          </a:p>
          <a:p>
            <a:pPr algn="r"/>
            <a:r>
              <a:rPr lang="en-US" sz="2800" b="1" dirty="0">
                <a:solidFill>
                  <a:srgbClr val="0000FF"/>
                </a:solidFill>
                <a:latin typeface="Candara" panose="020E0502030303020204" pitchFamily="34" charset="0"/>
              </a:rPr>
              <a:t>Full of Grace</a:t>
            </a:r>
          </a:p>
          <a:p>
            <a:pPr algn="r"/>
            <a:r>
              <a:rPr lang="en-US" sz="2800" b="1" dirty="0">
                <a:solidFill>
                  <a:srgbClr val="0000FF"/>
                </a:solidFill>
                <a:latin typeface="Candara" panose="020E0502030303020204" pitchFamily="34" charset="0"/>
              </a:rPr>
              <a:t>The Lord is with thee</a:t>
            </a:r>
          </a:p>
          <a:p>
            <a:pPr algn="r"/>
            <a:r>
              <a:rPr lang="en-US" sz="2800" b="1" dirty="0">
                <a:solidFill>
                  <a:srgbClr val="0000FF"/>
                </a:solidFill>
                <a:latin typeface="Candara" panose="020E0502030303020204" pitchFamily="34" charset="0"/>
              </a:rPr>
              <a:t>Blessed art thou among women</a:t>
            </a:r>
          </a:p>
          <a:p>
            <a:pPr algn="r"/>
            <a:r>
              <a:rPr lang="en-US" sz="2800" b="1" dirty="0">
                <a:solidFill>
                  <a:srgbClr val="0000FF"/>
                </a:solidFill>
                <a:latin typeface="Candara" panose="020E0502030303020204" pitchFamily="34" charset="0"/>
              </a:rPr>
              <a:t>And blessed is the fruit of </a:t>
            </a:r>
          </a:p>
          <a:p>
            <a:pPr algn="r"/>
            <a:r>
              <a:rPr lang="en-US" sz="2800" b="1" dirty="0">
                <a:solidFill>
                  <a:srgbClr val="0000FF"/>
                </a:solidFill>
                <a:latin typeface="Candara" panose="020E0502030303020204" pitchFamily="34" charset="0"/>
              </a:rPr>
              <a:t>thy womb, Jesus.</a:t>
            </a:r>
          </a:p>
          <a:p>
            <a:pPr algn="r"/>
            <a:r>
              <a:rPr lang="en-US" sz="2800" b="1" dirty="0">
                <a:solidFill>
                  <a:srgbClr val="0000FF"/>
                </a:solidFill>
                <a:latin typeface="Candara" panose="020E0502030303020204" pitchFamily="34" charset="0"/>
              </a:rPr>
              <a:t>Holy Mary</a:t>
            </a:r>
          </a:p>
          <a:p>
            <a:pPr algn="r"/>
            <a:r>
              <a:rPr lang="en-US" sz="2800" b="1" dirty="0">
                <a:solidFill>
                  <a:srgbClr val="0000FF"/>
                </a:solidFill>
                <a:latin typeface="Candara" panose="020E0502030303020204" pitchFamily="34" charset="0"/>
              </a:rPr>
              <a:t>Mother of God</a:t>
            </a:r>
          </a:p>
          <a:p>
            <a:pPr algn="r"/>
            <a:r>
              <a:rPr lang="en-US" sz="2800" b="1" dirty="0">
                <a:solidFill>
                  <a:srgbClr val="0000FF"/>
                </a:solidFill>
                <a:latin typeface="Candara" panose="020E0502030303020204" pitchFamily="34" charset="0"/>
              </a:rPr>
              <a:t>Pray for us sinners,</a:t>
            </a:r>
          </a:p>
          <a:p>
            <a:pPr algn="r"/>
            <a:r>
              <a:rPr lang="en-US" sz="2800" b="1" dirty="0">
                <a:solidFill>
                  <a:srgbClr val="0000FF"/>
                </a:solidFill>
                <a:latin typeface="Candara" panose="020E0502030303020204" pitchFamily="34" charset="0"/>
              </a:rPr>
              <a:t>Now and at the hour of our death</a:t>
            </a:r>
          </a:p>
          <a:p>
            <a:pPr algn="r"/>
            <a:r>
              <a:rPr lang="en-US" sz="2800" b="1" dirty="0">
                <a:solidFill>
                  <a:srgbClr val="0000FF"/>
                </a:solidFill>
                <a:latin typeface="Candara" panose="020E0502030303020204" pitchFamily="34" charset="0"/>
              </a:rPr>
              <a:t>Amen</a:t>
            </a:r>
            <a:endParaRPr lang="en-US" dirty="0">
              <a:solidFill>
                <a:srgbClr val="0000FF"/>
              </a:solidFill>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487996"/>
            <a:ext cx="3885220" cy="4029236"/>
          </a:xfrm>
          <a:prstGeom prst="rect">
            <a:avLst/>
          </a:prstGeom>
        </p:spPr>
      </p:pic>
    </p:spTree>
    <p:extLst>
      <p:ext uri="{BB962C8B-B14F-4D97-AF65-F5344CB8AC3E}">
        <p14:creationId xmlns:p14="http://schemas.microsoft.com/office/powerpoint/2010/main" val="3819467931"/>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A2C334BE-6B39-F144-BBE7-FD43B087BC9A}"/>
              </a:ext>
            </a:extLst>
          </p:cNvPr>
          <p:cNvSpPr txBox="1"/>
          <p:nvPr/>
        </p:nvSpPr>
        <p:spPr>
          <a:xfrm>
            <a:off x="611560" y="764704"/>
            <a:ext cx="3779912" cy="5878532"/>
          </a:xfrm>
          <a:prstGeom prst="rect">
            <a:avLst/>
          </a:prstGeom>
          <a:solidFill>
            <a:schemeClr val="bg1"/>
          </a:solidFill>
        </p:spPr>
        <p:txBody>
          <a:bodyPr wrap="square" rtlCol="0">
            <a:spAutoFit/>
          </a:bodyPr>
          <a:lstStyle/>
          <a:p>
            <a:pPr algn="ctr"/>
            <a:r>
              <a:rPr lang="en-US" sz="4800" b="1" dirty="0">
                <a:solidFill>
                  <a:srgbClr val="FF0000"/>
                </a:solidFill>
                <a:latin typeface="Candara" panose="020E0502030303020204" pitchFamily="34" charset="0"/>
              </a:rPr>
              <a:t>We start our Liturgy for Pentecost</a:t>
            </a:r>
          </a:p>
          <a:p>
            <a:pPr algn="ctr"/>
            <a:r>
              <a:rPr lang="en-US" sz="4800" b="1" dirty="0">
                <a:solidFill>
                  <a:srgbClr val="FF0000"/>
                </a:solidFill>
                <a:latin typeface="Candara" panose="020E0502030303020204" pitchFamily="34" charset="0"/>
              </a:rPr>
              <a:t>by making the </a:t>
            </a:r>
          </a:p>
          <a:p>
            <a:pPr algn="ctr"/>
            <a:r>
              <a:rPr lang="en-US" sz="4800" b="1" dirty="0">
                <a:solidFill>
                  <a:srgbClr val="FF0000"/>
                </a:solidFill>
                <a:latin typeface="Candara" panose="020E0502030303020204" pitchFamily="34" charset="0"/>
              </a:rPr>
              <a:t>Sign of the Cross</a:t>
            </a:r>
          </a:p>
          <a:p>
            <a:pPr algn="ctr"/>
            <a:endParaRPr lang="en-US" sz="4000" dirty="0">
              <a:solidFill>
                <a:srgbClr val="7030A0"/>
              </a:solidFill>
              <a:latin typeface="Candara" panose="020E0502030303020204" pitchFamily="34" charset="0"/>
            </a:endParaRPr>
          </a:p>
        </p:txBody>
      </p:sp>
      <p:pic>
        <p:nvPicPr>
          <p:cNvPr id="5" name="Picture 4">
            <a:extLst>
              <a:ext uri="{FF2B5EF4-FFF2-40B4-BE49-F238E27FC236}">
                <a16:creationId xmlns:a16="http://schemas.microsoft.com/office/drawing/2014/main" id="{263F6D9B-BA69-4216-9310-C9F686D026F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2000" y="1772816"/>
            <a:ext cx="4032448" cy="3150936"/>
          </a:xfrm>
          <a:prstGeom prst="rect">
            <a:avLst/>
          </a:prstGeom>
        </p:spPr>
      </p:pic>
    </p:spTree>
    <p:extLst>
      <p:ext uri="{BB962C8B-B14F-4D97-AF65-F5344CB8AC3E}">
        <p14:creationId xmlns:p14="http://schemas.microsoft.com/office/powerpoint/2010/main" val="4261643785"/>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764704"/>
            <a:ext cx="8229600" cy="5217443"/>
          </a:xfrm>
        </p:spPr>
        <p:txBody>
          <a:bodyPr>
            <a:normAutofit fontScale="92500" lnSpcReduction="10000"/>
          </a:bodyPr>
          <a:lstStyle/>
          <a:p>
            <a:pPr marL="0" indent="0">
              <a:buNone/>
            </a:pPr>
            <a:r>
              <a:rPr lang="en-GB" sz="3500" b="1" dirty="0">
                <a:solidFill>
                  <a:srgbClr val="FF0000"/>
                </a:solidFill>
                <a:latin typeface="Candara" panose="020E0502030303020204" pitchFamily="34" charset="0"/>
              </a:rPr>
              <a:t>Come, Holy Spirit,</a:t>
            </a:r>
            <a:endParaRPr lang="en-GB" sz="3500" dirty="0">
              <a:solidFill>
                <a:srgbClr val="FF0000"/>
              </a:solidFill>
              <a:latin typeface="Candara" panose="020E0502030303020204" pitchFamily="34" charset="0"/>
            </a:endParaRPr>
          </a:p>
          <a:p>
            <a:pPr marL="0" indent="0">
              <a:buNone/>
            </a:pPr>
            <a:r>
              <a:rPr lang="en-GB" sz="3500" b="1" dirty="0">
                <a:solidFill>
                  <a:srgbClr val="FF0000"/>
                </a:solidFill>
                <a:latin typeface="Candara" panose="020E0502030303020204" pitchFamily="34" charset="0"/>
              </a:rPr>
              <a:t>And fill our hearts with your love.</a:t>
            </a:r>
            <a:endParaRPr lang="en-GB" sz="3500" dirty="0">
              <a:solidFill>
                <a:srgbClr val="FF0000"/>
              </a:solidFill>
              <a:latin typeface="Candara" panose="020E0502030303020204" pitchFamily="34" charset="0"/>
            </a:endParaRPr>
          </a:p>
          <a:p>
            <a:pPr marL="0" indent="0">
              <a:buNone/>
            </a:pPr>
            <a:r>
              <a:rPr lang="en-GB" sz="3500" b="1" dirty="0">
                <a:solidFill>
                  <a:srgbClr val="FF0000"/>
                </a:solidFill>
                <a:latin typeface="Candara" panose="020E0502030303020204" pitchFamily="34" charset="0"/>
              </a:rPr>
              <a:t>Come and fill us with your power, so that we may live in a way that pleases you.</a:t>
            </a:r>
            <a:endParaRPr lang="en-GB" sz="3500" dirty="0">
              <a:solidFill>
                <a:srgbClr val="FF0000"/>
              </a:solidFill>
              <a:latin typeface="Candara" panose="020E0502030303020204" pitchFamily="34" charset="0"/>
            </a:endParaRPr>
          </a:p>
          <a:p>
            <a:pPr marL="0" indent="0">
              <a:buNone/>
            </a:pPr>
            <a:r>
              <a:rPr lang="en-GB" sz="3500" b="1" dirty="0">
                <a:solidFill>
                  <a:srgbClr val="FF0000"/>
                </a:solidFill>
                <a:latin typeface="Candara" panose="020E0502030303020204" pitchFamily="34" charset="0"/>
              </a:rPr>
              <a:t>Work through us to bring Jesus to those who do not know him,</a:t>
            </a:r>
            <a:endParaRPr lang="en-GB" sz="3500" dirty="0">
              <a:solidFill>
                <a:srgbClr val="FF0000"/>
              </a:solidFill>
              <a:latin typeface="Candara" panose="020E0502030303020204" pitchFamily="34" charset="0"/>
            </a:endParaRPr>
          </a:p>
          <a:p>
            <a:pPr marL="0" indent="0">
              <a:buNone/>
            </a:pPr>
            <a:r>
              <a:rPr lang="en-GB" sz="3500" b="1" dirty="0">
                <a:solidFill>
                  <a:srgbClr val="FF0000"/>
                </a:solidFill>
                <a:latin typeface="Candara" panose="020E0502030303020204" pitchFamily="34" charset="0"/>
              </a:rPr>
              <a:t>So that we may share his love with others.</a:t>
            </a:r>
            <a:endParaRPr lang="en-GB" sz="3500" dirty="0">
              <a:solidFill>
                <a:srgbClr val="FF0000"/>
              </a:solidFill>
              <a:latin typeface="Candara" panose="020E0502030303020204" pitchFamily="34" charset="0"/>
            </a:endParaRPr>
          </a:p>
          <a:p>
            <a:pPr marL="0" indent="0">
              <a:buNone/>
            </a:pPr>
            <a:r>
              <a:rPr lang="en-GB" sz="3500" b="1" dirty="0">
                <a:solidFill>
                  <a:srgbClr val="FF0000"/>
                </a:solidFill>
                <a:latin typeface="Candara" panose="020E0502030303020204" pitchFamily="34" charset="0"/>
              </a:rPr>
              <a:t>Grant this through Jesus Christ our Lord,</a:t>
            </a:r>
            <a:endParaRPr lang="en-GB" sz="3500" dirty="0">
              <a:solidFill>
                <a:srgbClr val="FF0000"/>
              </a:solidFill>
              <a:latin typeface="Candara" panose="020E0502030303020204" pitchFamily="34" charset="0"/>
            </a:endParaRPr>
          </a:p>
          <a:p>
            <a:pPr marL="0" indent="0">
              <a:buNone/>
            </a:pPr>
            <a:r>
              <a:rPr lang="en-GB" sz="3500" b="1" dirty="0">
                <a:solidFill>
                  <a:srgbClr val="FF0000"/>
                </a:solidFill>
                <a:latin typeface="Candara" panose="020E0502030303020204" pitchFamily="34" charset="0"/>
              </a:rPr>
              <a:t>Amen. </a:t>
            </a:r>
            <a:endParaRPr lang="en-GB" sz="3500" dirty="0">
              <a:solidFill>
                <a:srgbClr val="FF0000"/>
              </a:solidFill>
              <a:latin typeface="Candara" panose="020E0502030303020204" pitchFamily="34" charset="0"/>
            </a:endParaRPr>
          </a:p>
          <a:p>
            <a:pPr marL="0" indent="0">
              <a:buNone/>
            </a:pPr>
            <a:r>
              <a:rPr lang="en-GB" sz="3500" b="1" dirty="0">
                <a:latin typeface="Candara" panose="020E0502030303020204" pitchFamily="34" charset="0"/>
              </a:rPr>
              <a:t> </a:t>
            </a:r>
            <a:endParaRPr lang="en-GB" sz="3500" dirty="0">
              <a:latin typeface="Candara" panose="020E0502030303020204" pitchFamily="34" charset="0"/>
            </a:endParaRPr>
          </a:p>
          <a:p>
            <a:pPr marL="0" indent="0">
              <a:buNone/>
            </a:pPr>
            <a:endParaRPr lang="en-GB" dirty="0">
              <a:latin typeface="Candara" panose="020E0502030303020204" pitchFamily="34" charset="0"/>
            </a:endParaRPr>
          </a:p>
          <a:p>
            <a:pPr marL="0" indent="0" algn="ctr">
              <a:buNone/>
            </a:pPr>
            <a:endParaRPr lang="en-GB" sz="5000" dirty="0">
              <a:solidFill>
                <a:srgbClr val="FF0000"/>
              </a:solidFill>
            </a:endParaRPr>
          </a:p>
        </p:txBody>
      </p:sp>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516216" y="4941168"/>
            <a:ext cx="1969685" cy="1539103"/>
          </a:xfrm>
          <a:prstGeom prst="rect">
            <a:avLst/>
          </a:prstGeom>
        </p:spPr>
      </p:pic>
    </p:spTree>
    <p:extLst>
      <p:ext uri="{BB962C8B-B14F-4D97-AF65-F5344CB8AC3E}">
        <p14:creationId xmlns:p14="http://schemas.microsoft.com/office/powerpoint/2010/main" val="37309805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FD25852-6F47-2F45-8679-E6F2756B1DBC}"/>
              </a:ext>
            </a:extLst>
          </p:cNvPr>
          <p:cNvSpPr txBox="1"/>
          <p:nvPr/>
        </p:nvSpPr>
        <p:spPr>
          <a:xfrm>
            <a:off x="1688039" y="4869160"/>
            <a:ext cx="5862908" cy="1077218"/>
          </a:xfrm>
          <a:prstGeom prst="rect">
            <a:avLst/>
          </a:prstGeom>
          <a:noFill/>
        </p:spPr>
        <p:txBody>
          <a:bodyPr wrap="square" rtlCol="0">
            <a:spAutoFit/>
          </a:bodyPr>
          <a:lstStyle/>
          <a:p>
            <a:pPr algn="ctr"/>
            <a:r>
              <a:rPr lang="en-US" sz="3200" b="1" dirty="0">
                <a:solidFill>
                  <a:srgbClr val="FF0000"/>
                </a:solidFill>
                <a:latin typeface="Candara" panose="020E0502030303020204" pitchFamily="34" charset="0"/>
              </a:rPr>
              <a:t>Blessing</a:t>
            </a:r>
          </a:p>
          <a:p>
            <a:pPr algn="ctr"/>
            <a:r>
              <a:rPr lang="en-US" sz="3200" b="1" dirty="0">
                <a:solidFill>
                  <a:srgbClr val="FF0000"/>
                </a:solidFill>
                <a:latin typeface="Candara" panose="020E0502030303020204" pitchFamily="34" charset="0"/>
              </a:rPr>
              <a:t>Sing: Shine Jesus Shine</a:t>
            </a:r>
          </a:p>
        </p:txBody>
      </p:sp>
      <p:pic>
        <p:nvPicPr>
          <p:cNvPr id="6" name="Picture 5">
            <a:extLst>
              <a:ext uri="{FF2B5EF4-FFF2-40B4-BE49-F238E27FC236}">
                <a16:creationId xmlns:a16="http://schemas.microsoft.com/office/drawing/2014/main" id="{FBFCC7DA-A265-4000-B1BA-B24492E7BF9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7748"/>
            <a:ext cx="9144000" cy="4076700"/>
          </a:xfrm>
          <a:prstGeom prst="rect">
            <a:avLst/>
          </a:prstGeom>
        </p:spPr>
      </p:pic>
    </p:spTree>
    <p:extLst>
      <p:ext uri="{BB962C8B-B14F-4D97-AF65-F5344CB8AC3E}">
        <p14:creationId xmlns:p14="http://schemas.microsoft.com/office/powerpoint/2010/main" val="2007759215"/>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28290"/>
            <a:ext cx="8229600" cy="5001419"/>
          </a:xfrm>
        </p:spPr>
        <p:txBody>
          <a:bodyPr>
            <a:normAutofit fontScale="92500" lnSpcReduction="10000"/>
          </a:bodyPr>
          <a:lstStyle/>
          <a:p>
            <a:pPr marL="0" indent="0" algn="ctr">
              <a:buNone/>
            </a:pPr>
            <a:r>
              <a:rPr lang="en-GB" sz="4000" b="1" dirty="0">
                <a:latin typeface="Candara" panose="020E0502030303020204" pitchFamily="34" charset="0"/>
              </a:rPr>
              <a:t>Gathering Prayer</a:t>
            </a:r>
          </a:p>
          <a:p>
            <a:endParaRPr lang="en-GB" sz="4000" dirty="0">
              <a:latin typeface="Candara" panose="020E0502030303020204" pitchFamily="34" charset="0"/>
            </a:endParaRPr>
          </a:p>
          <a:p>
            <a:pPr marL="0" indent="0" algn="ctr">
              <a:buNone/>
            </a:pPr>
            <a:r>
              <a:rPr lang="en-GB" sz="4000" dirty="0">
                <a:latin typeface="Candara" panose="020E0502030303020204" pitchFamily="34" charset="0"/>
              </a:rPr>
              <a:t>We gather today </a:t>
            </a:r>
            <a:r>
              <a:rPr lang="en-GB" sz="4000" b="1" i="1" dirty="0">
                <a:latin typeface="Candara" panose="020E0502030303020204" pitchFamily="34" charset="0"/>
              </a:rPr>
              <a:t>R. Be with us Lord</a:t>
            </a:r>
            <a:endParaRPr lang="en-GB" sz="4000" dirty="0">
              <a:latin typeface="Candara" panose="020E0502030303020204" pitchFamily="34" charset="0"/>
            </a:endParaRPr>
          </a:p>
          <a:p>
            <a:pPr marL="0" indent="0" algn="ctr">
              <a:buNone/>
            </a:pPr>
            <a:r>
              <a:rPr lang="en-GB" sz="4000" dirty="0">
                <a:latin typeface="Candara" panose="020E0502030303020204" pitchFamily="34" charset="0"/>
              </a:rPr>
              <a:t>We gather to pray </a:t>
            </a:r>
            <a:r>
              <a:rPr lang="en-GB" sz="4000" b="1" dirty="0">
                <a:latin typeface="Candara" panose="020E0502030303020204" pitchFamily="34" charset="0"/>
              </a:rPr>
              <a:t>R. Be with us Lord</a:t>
            </a:r>
            <a:endParaRPr lang="en-GB" sz="4000" dirty="0">
              <a:latin typeface="Candara" panose="020E0502030303020204" pitchFamily="34" charset="0"/>
            </a:endParaRPr>
          </a:p>
          <a:p>
            <a:pPr marL="0" indent="0" algn="ctr">
              <a:buNone/>
            </a:pPr>
            <a:r>
              <a:rPr lang="en-GB" sz="4000" dirty="0">
                <a:latin typeface="Candara" panose="020E0502030303020204" pitchFamily="34" charset="0"/>
              </a:rPr>
              <a:t>This is Holy Ground </a:t>
            </a:r>
            <a:r>
              <a:rPr lang="en-GB" sz="4000" b="1" dirty="0">
                <a:latin typeface="Candara" panose="020E0502030303020204" pitchFamily="34" charset="0"/>
              </a:rPr>
              <a:t>R. Be with us Lord</a:t>
            </a:r>
            <a:endParaRPr lang="en-GB" sz="4000" dirty="0">
              <a:latin typeface="Candara" panose="020E0502030303020204" pitchFamily="34" charset="0"/>
            </a:endParaRPr>
          </a:p>
          <a:p>
            <a:pPr marL="0" indent="0" algn="ctr">
              <a:buNone/>
            </a:pPr>
            <a:r>
              <a:rPr lang="en-GB" sz="4000" dirty="0">
                <a:latin typeface="Candara" panose="020E0502030303020204" pitchFamily="34" charset="0"/>
              </a:rPr>
              <a:t>We light a light to remind us that Jesus is with us as we pray today </a:t>
            </a:r>
          </a:p>
          <a:p>
            <a:pPr marL="0" indent="0" algn="ctr">
              <a:buNone/>
            </a:pPr>
            <a:r>
              <a:rPr lang="en-GB" sz="4000" b="1" i="1" dirty="0">
                <a:latin typeface="Candara" panose="020E0502030303020204" pitchFamily="34" charset="0"/>
              </a:rPr>
              <a:t>R</a:t>
            </a:r>
            <a:r>
              <a:rPr lang="en-GB" sz="4000" i="1" dirty="0">
                <a:latin typeface="Candara" panose="020E0502030303020204" pitchFamily="34" charset="0"/>
              </a:rPr>
              <a:t>. </a:t>
            </a:r>
            <a:r>
              <a:rPr lang="en-GB" sz="4000" b="1" i="1" dirty="0">
                <a:latin typeface="Candara" panose="020E0502030303020204" pitchFamily="34" charset="0"/>
              </a:rPr>
              <a:t>Be with us Lord</a:t>
            </a:r>
            <a:endParaRPr lang="en-GB" sz="4000" dirty="0">
              <a:latin typeface="Candara" panose="020E0502030303020204" pitchFamily="34" charset="0"/>
            </a:endParaRPr>
          </a:p>
          <a:p>
            <a:pPr marL="0" indent="0" algn="ctr">
              <a:buNone/>
            </a:pPr>
            <a:endParaRPr lang="en-GB" sz="4000" dirty="0">
              <a:latin typeface="Candara" panose="020E0502030303020204" pitchFamily="34" charset="0"/>
            </a:endParaRPr>
          </a:p>
          <a:p>
            <a:pPr marL="0" indent="0">
              <a:buNone/>
            </a:pPr>
            <a:endParaRPr lang="en-GB" sz="2000" dirty="0"/>
          </a:p>
          <a:p>
            <a:pPr marL="0" indent="0">
              <a:buNone/>
            </a:pPr>
            <a:endParaRPr lang="en-GB" sz="2000" dirty="0"/>
          </a:p>
        </p:txBody>
      </p:sp>
      <p:pic>
        <p:nvPicPr>
          <p:cNvPr id="4" name="Picture 2">
            <a:extLst>
              <a:ext uri="{FF2B5EF4-FFF2-40B4-BE49-F238E27FC236}">
                <a16:creationId xmlns:a16="http://schemas.microsoft.com/office/drawing/2014/main" id="{415D6201-81F0-3C47-B498-723EC842452E}"/>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6660232" y="519298"/>
            <a:ext cx="2157436" cy="168581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709060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a:extLst>
              <a:ext uri="{FF2B5EF4-FFF2-40B4-BE49-F238E27FC236}">
                <a16:creationId xmlns:a16="http://schemas.microsoft.com/office/drawing/2014/main" id="{8F41F7CB-0131-ED4B-8855-F2107704417A}"/>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5940152" y="332656"/>
            <a:ext cx="2987824" cy="2334671"/>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A2C334BE-6B39-F144-BBE7-FD43B087BC9A}"/>
              </a:ext>
            </a:extLst>
          </p:cNvPr>
          <p:cNvSpPr txBox="1"/>
          <p:nvPr/>
        </p:nvSpPr>
        <p:spPr>
          <a:xfrm>
            <a:off x="575556" y="692696"/>
            <a:ext cx="7992888" cy="5447645"/>
          </a:xfrm>
          <a:prstGeom prst="rect">
            <a:avLst/>
          </a:prstGeom>
          <a:noFill/>
        </p:spPr>
        <p:txBody>
          <a:bodyPr wrap="square" rtlCol="0">
            <a:spAutoFit/>
          </a:bodyPr>
          <a:lstStyle/>
          <a:p>
            <a:r>
              <a:rPr lang="en-US" sz="3200" b="1" dirty="0">
                <a:latin typeface="Candara" panose="020E0502030303020204" pitchFamily="34" charset="0"/>
              </a:rPr>
              <a:t>Let us pray</a:t>
            </a:r>
          </a:p>
          <a:p>
            <a:br>
              <a:rPr lang="en-US" sz="2800" dirty="0">
                <a:latin typeface="Candara" panose="020E0502030303020204" pitchFamily="34" charset="0"/>
              </a:rPr>
            </a:br>
            <a:r>
              <a:rPr lang="en-US" sz="2800" dirty="0">
                <a:latin typeface="Candara" panose="020E0502030303020204" pitchFamily="34" charset="0"/>
              </a:rPr>
              <a:t>Almighty and ever-living God,</a:t>
            </a:r>
            <a:br>
              <a:rPr lang="en-US" sz="2800" dirty="0">
                <a:latin typeface="Candara" panose="020E0502030303020204" pitchFamily="34" charset="0"/>
              </a:rPr>
            </a:br>
            <a:r>
              <a:rPr lang="en-US" sz="2800" dirty="0">
                <a:latin typeface="Candara" panose="020E0502030303020204" pitchFamily="34" charset="0"/>
              </a:rPr>
              <a:t>you fulfilled the Easter promise</a:t>
            </a:r>
            <a:br>
              <a:rPr lang="en-US" sz="2800" dirty="0">
                <a:latin typeface="Candara" panose="020E0502030303020204" pitchFamily="34" charset="0"/>
              </a:rPr>
            </a:br>
            <a:r>
              <a:rPr lang="en-US" sz="2800" dirty="0">
                <a:latin typeface="Candara" panose="020E0502030303020204" pitchFamily="34" charset="0"/>
              </a:rPr>
              <a:t>by sending us your Holy Spirit.</a:t>
            </a:r>
            <a:br>
              <a:rPr lang="en-US" sz="2800" dirty="0">
                <a:latin typeface="Candara" panose="020E0502030303020204" pitchFamily="34" charset="0"/>
              </a:rPr>
            </a:br>
            <a:r>
              <a:rPr lang="en-US" sz="2800" dirty="0">
                <a:latin typeface="Candara" panose="020E0502030303020204" pitchFamily="34" charset="0"/>
              </a:rPr>
              <a:t>May that Spirit unite the races and nations on earth</a:t>
            </a:r>
            <a:br>
              <a:rPr lang="en-US" sz="2800" dirty="0">
                <a:latin typeface="Candara" panose="020E0502030303020204" pitchFamily="34" charset="0"/>
              </a:rPr>
            </a:br>
            <a:r>
              <a:rPr lang="en-US" sz="2800" dirty="0">
                <a:latin typeface="Candara" panose="020E0502030303020204" pitchFamily="34" charset="0"/>
              </a:rPr>
              <a:t>to proclaim your glory.</a:t>
            </a:r>
            <a:br>
              <a:rPr lang="en-US" sz="2800" dirty="0">
                <a:latin typeface="Candara" panose="020E0502030303020204" pitchFamily="34" charset="0"/>
              </a:rPr>
            </a:br>
            <a:r>
              <a:rPr lang="en-US" sz="2800" dirty="0">
                <a:latin typeface="Candara" panose="020E0502030303020204" pitchFamily="34" charset="0"/>
              </a:rPr>
              <a:t>Grant this through our Lord Jesus Christ, your Son</a:t>
            </a:r>
            <a:br>
              <a:rPr lang="en-US" sz="2800" dirty="0">
                <a:latin typeface="Candara" panose="020E0502030303020204" pitchFamily="34" charset="0"/>
              </a:rPr>
            </a:br>
            <a:r>
              <a:rPr lang="en-US" sz="2800" dirty="0">
                <a:latin typeface="Candara" panose="020E0502030303020204" pitchFamily="34" charset="0"/>
              </a:rPr>
              <a:t>who lives and reigns with you and the Holy Spirit,</a:t>
            </a:r>
            <a:br>
              <a:rPr lang="en-US" sz="2800" dirty="0">
                <a:latin typeface="Candara" panose="020E0502030303020204" pitchFamily="34" charset="0"/>
              </a:rPr>
            </a:br>
            <a:r>
              <a:rPr lang="en-US" sz="2800" dirty="0">
                <a:latin typeface="Candara" panose="020E0502030303020204" pitchFamily="34" charset="0"/>
              </a:rPr>
              <a:t>one God, for ever and ever. </a:t>
            </a:r>
          </a:p>
          <a:p>
            <a:br>
              <a:rPr lang="en-US" sz="3200" dirty="0">
                <a:latin typeface="Candara" panose="020E0502030303020204" pitchFamily="34" charset="0"/>
              </a:rPr>
            </a:br>
            <a:r>
              <a:rPr lang="en-US" sz="3200" b="1" i="0" dirty="0">
                <a:solidFill>
                  <a:srgbClr val="333333"/>
                </a:solidFill>
                <a:effectLst/>
                <a:latin typeface="Candara" panose="020E0502030303020204" pitchFamily="34" charset="0"/>
              </a:rPr>
              <a:t>Amen.</a:t>
            </a:r>
            <a:endParaRPr lang="en-US" sz="3200" b="1" dirty="0">
              <a:latin typeface="Candara" panose="020E0502030303020204" pitchFamily="34" charset="0"/>
            </a:endParaRPr>
          </a:p>
        </p:txBody>
      </p:sp>
    </p:spTree>
    <p:extLst>
      <p:ext uri="{BB962C8B-B14F-4D97-AF65-F5344CB8AC3E}">
        <p14:creationId xmlns:p14="http://schemas.microsoft.com/office/powerpoint/2010/main" val="4058984683"/>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19572" y="4365104"/>
            <a:ext cx="7704856" cy="1077218"/>
          </a:xfrm>
          <a:prstGeom prst="rect">
            <a:avLst/>
          </a:prstGeom>
          <a:noFill/>
        </p:spPr>
        <p:txBody>
          <a:bodyPr wrap="square" rtlCol="0">
            <a:spAutoFit/>
          </a:bodyPr>
          <a:lstStyle/>
          <a:p>
            <a:pPr algn="ctr"/>
            <a:endParaRPr lang="en-US" sz="3200" b="1" dirty="0">
              <a:solidFill>
                <a:srgbClr val="FF0000"/>
              </a:solidFill>
              <a:latin typeface="Candara" panose="020E0502030303020204" pitchFamily="34" charset="0"/>
            </a:endParaRPr>
          </a:p>
          <a:p>
            <a:pPr algn="ctr"/>
            <a:r>
              <a:rPr lang="en-US" sz="3200" b="1" dirty="0">
                <a:solidFill>
                  <a:srgbClr val="FF0000"/>
                </a:solidFill>
                <a:latin typeface="Candara" panose="020E0502030303020204" pitchFamily="34" charset="0"/>
              </a:rPr>
              <a:t>Sing:  Risen!  Risen!</a:t>
            </a:r>
            <a:endParaRPr lang="en-GB" sz="3200" b="1" dirty="0">
              <a:solidFill>
                <a:srgbClr val="FF0000"/>
              </a:solidFill>
              <a:latin typeface="Candara" panose="020E0502030303020204" pitchFamily="34" charset="0"/>
            </a:endParaRPr>
          </a:p>
        </p:txBody>
      </p:sp>
      <p:pic>
        <p:nvPicPr>
          <p:cNvPr id="4" name="Picture 3">
            <a:extLst>
              <a:ext uri="{FF2B5EF4-FFF2-40B4-BE49-F238E27FC236}">
                <a16:creationId xmlns:a16="http://schemas.microsoft.com/office/drawing/2014/main" id="{445547C9-F34B-4427-BCEC-9BEE8B2F9BD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4076700"/>
          </a:xfrm>
          <a:prstGeom prst="rect">
            <a:avLst/>
          </a:prstGeom>
        </p:spPr>
      </p:pic>
    </p:spTree>
    <p:extLst>
      <p:ext uri="{BB962C8B-B14F-4D97-AF65-F5344CB8AC3E}">
        <p14:creationId xmlns:p14="http://schemas.microsoft.com/office/powerpoint/2010/main" val="9311033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a:extLst>
              <a:ext uri="{FF2B5EF4-FFF2-40B4-BE49-F238E27FC236}">
                <a16:creationId xmlns:a16="http://schemas.microsoft.com/office/drawing/2014/main" id="{8F41F7CB-0131-ED4B-8855-F2107704417A}"/>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6289491" y="116632"/>
            <a:ext cx="2494977" cy="1949563"/>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A2C334BE-6B39-F144-BBE7-FD43B087BC9A}"/>
              </a:ext>
            </a:extLst>
          </p:cNvPr>
          <p:cNvSpPr txBox="1"/>
          <p:nvPr/>
        </p:nvSpPr>
        <p:spPr>
          <a:xfrm>
            <a:off x="359532" y="404664"/>
            <a:ext cx="8424936" cy="6324808"/>
          </a:xfrm>
          <a:prstGeom prst="rect">
            <a:avLst/>
          </a:prstGeom>
          <a:noFill/>
        </p:spPr>
        <p:txBody>
          <a:bodyPr wrap="square" rtlCol="0">
            <a:spAutoFit/>
          </a:bodyPr>
          <a:lstStyle/>
          <a:p>
            <a:r>
              <a:rPr lang="en-GB" sz="2000" b="1" dirty="0">
                <a:latin typeface="Candara" panose="020E0502030303020204" pitchFamily="34" charset="0"/>
              </a:rPr>
              <a:t>First Reading</a:t>
            </a:r>
          </a:p>
          <a:p>
            <a:pPr>
              <a:lnSpc>
                <a:spcPct val="115000"/>
              </a:lnSpc>
              <a:spcAft>
                <a:spcPts val="1000"/>
              </a:spcAft>
            </a:pPr>
            <a:r>
              <a:rPr lang="en-GB" sz="2000" b="1" dirty="0">
                <a:latin typeface="Candara" panose="020E0502030303020204" pitchFamily="34" charset="0"/>
                <a:ea typeface="Calibri" panose="020F0502020204030204" pitchFamily="34" charset="0"/>
                <a:cs typeface="Times New Roman" panose="02020603050405020304" pitchFamily="18" charset="0"/>
              </a:rPr>
              <a:t>A reading from the Acts of the Apostles 2: 1-11</a:t>
            </a:r>
            <a:endParaRPr lang="en-GB" sz="1200" dirty="0">
              <a:latin typeface="Calibri" panose="020F0502020204030204" pitchFamily="34" charset="0"/>
              <a:ea typeface="Calibri" panose="020F0502020204030204" pitchFamily="34" charset="0"/>
              <a:cs typeface="Times New Roman" panose="02020603050405020304" pitchFamily="18" charset="0"/>
            </a:endParaRPr>
          </a:p>
          <a:p>
            <a:pPr>
              <a:spcAft>
                <a:spcPts val="1000"/>
              </a:spcAft>
            </a:pPr>
            <a:r>
              <a:rPr lang="en-GB" sz="1600" b="1" i="1" dirty="0">
                <a:solidFill>
                  <a:srgbClr val="FF0000"/>
                </a:solidFill>
                <a:latin typeface="Candara" panose="020E0502030303020204" pitchFamily="34" charset="0"/>
                <a:ea typeface="Calibri" panose="020F0502020204030204" pitchFamily="34" charset="0"/>
                <a:cs typeface="Times New Roman" panose="02020603050405020304" pitchFamily="18" charset="0"/>
              </a:rPr>
              <a:t>They were filled with the Holy Spirit, and began to speak                                                                            different languages.</a:t>
            </a:r>
            <a:endParaRPr lang="en-GB" sz="2800" dirty="0">
              <a:latin typeface="Calibri" panose="020F0502020204030204" pitchFamily="34" charset="0"/>
              <a:ea typeface="Calibri" panose="020F0502020204030204" pitchFamily="34" charset="0"/>
              <a:cs typeface="Times New Roman" panose="02020603050405020304" pitchFamily="18" charset="0"/>
            </a:endParaRPr>
          </a:p>
          <a:p>
            <a:pPr>
              <a:spcAft>
                <a:spcPts val="1000"/>
              </a:spcAft>
            </a:pPr>
            <a:r>
              <a:rPr lang="en-GB" sz="3200" dirty="0">
                <a:latin typeface="Candara" panose="020E0502030303020204" pitchFamily="34" charset="0"/>
                <a:ea typeface="Calibri" panose="020F0502020204030204" pitchFamily="34" charset="0"/>
                <a:cs typeface="Times New Roman" panose="02020603050405020304" pitchFamily="18" charset="0"/>
              </a:rPr>
              <a:t>When Pentecost day came, the disciples had all met in one room to pray together, when suddenly they heard the sound of a powerful wind from heaven, which roared through the house.  Then, what looked like small tongues of fire appeared and spread out to touch them, coming to rest on the head of each one of them.  So it was that they were filled with the Holy Spirit.</a:t>
            </a:r>
            <a:endParaRPr lang="en-GB" sz="3200" dirty="0">
              <a:latin typeface="Calibri" panose="020F0502020204030204" pitchFamily="34" charset="0"/>
              <a:ea typeface="Calibri" panose="020F0502020204030204" pitchFamily="34" charset="0"/>
              <a:cs typeface="Times New Roman" panose="02020603050405020304" pitchFamily="18" charset="0"/>
            </a:endParaRPr>
          </a:p>
          <a:p>
            <a:endParaRPr lang="en-GB" sz="1700" dirty="0">
              <a:latin typeface="Candara" panose="020E0502030303020204" pitchFamily="34" charset="0"/>
            </a:endParaRPr>
          </a:p>
        </p:txBody>
      </p:sp>
    </p:spTree>
    <p:extLst>
      <p:ext uri="{BB962C8B-B14F-4D97-AF65-F5344CB8AC3E}">
        <p14:creationId xmlns:p14="http://schemas.microsoft.com/office/powerpoint/2010/main" val="35382054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a:extLst>
              <a:ext uri="{FF2B5EF4-FFF2-40B4-BE49-F238E27FC236}">
                <a16:creationId xmlns:a16="http://schemas.microsoft.com/office/drawing/2014/main" id="{8F41F7CB-0131-ED4B-8855-F2107704417A}"/>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6432454" y="404664"/>
            <a:ext cx="2494977" cy="1949563"/>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A2C334BE-6B39-F144-BBE7-FD43B087BC9A}"/>
              </a:ext>
            </a:extLst>
          </p:cNvPr>
          <p:cNvSpPr txBox="1"/>
          <p:nvPr/>
        </p:nvSpPr>
        <p:spPr>
          <a:xfrm>
            <a:off x="359532" y="404664"/>
            <a:ext cx="8424936" cy="615553"/>
          </a:xfrm>
          <a:prstGeom prst="rect">
            <a:avLst/>
          </a:prstGeom>
          <a:noFill/>
        </p:spPr>
        <p:txBody>
          <a:bodyPr wrap="square" rtlCol="0">
            <a:spAutoFit/>
          </a:bodyPr>
          <a:lstStyle/>
          <a:p>
            <a:endParaRPr lang="en-GB" sz="1700" b="1" dirty="0">
              <a:latin typeface="Candara" panose="020E0502030303020204" pitchFamily="34" charset="0"/>
            </a:endParaRPr>
          </a:p>
          <a:p>
            <a:endParaRPr lang="en-GB" sz="1700" dirty="0">
              <a:latin typeface="Candara" panose="020E0502030303020204" pitchFamily="34" charset="0"/>
            </a:endParaRPr>
          </a:p>
        </p:txBody>
      </p:sp>
      <p:sp>
        <p:nvSpPr>
          <p:cNvPr id="3" name="Rectangle 2"/>
          <p:cNvSpPr/>
          <p:nvPr/>
        </p:nvSpPr>
        <p:spPr>
          <a:xfrm>
            <a:off x="216569" y="620688"/>
            <a:ext cx="6430634" cy="5543056"/>
          </a:xfrm>
          <a:prstGeom prst="rect">
            <a:avLst/>
          </a:prstGeom>
        </p:spPr>
        <p:txBody>
          <a:bodyPr wrap="square">
            <a:spAutoFit/>
          </a:bodyPr>
          <a:lstStyle/>
          <a:p>
            <a:pPr>
              <a:lnSpc>
                <a:spcPct val="115000"/>
              </a:lnSpc>
              <a:spcAft>
                <a:spcPts val="1000"/>
              </a:spcAft>
            </a:pPr>
            <a:r>
              <a:rPr lang="en-GB" sz="2800" dirty="0">
                <a:latin typeface="Candara" panose="020E0502030303020204" pitchFamily="34" charset="0"/>
                <a:ea typeface="Calibri" panose="020F0502020204030204" pitchFamily="34" charset="0"/>
                <a:cs typeface="Times New Roman" panose="02020603050405020304" pitchFamily="18" charset="0"/>
              </a:rPr>
              <a:t>At once, in their excitement, they rushed outside to tell everyone what had happened to them.  As they began to speak, they were amazed to find that they could talk in foreign languages that they had never spoken before as the Spirit gave them the gift of speech.   People from lands far and wide gathered in a crowd to listen to these men from Galilee.  They were amazed, and came to believe in Jesus.</a:t>
            </a:r>
            <a:endParaRPr lang="en-GB" sz="28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4727976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a:extLst>
              <a:ext uri="{FF2B5EF4-FFF2-40B4-BE49-F238E27FC236}">
                <a16:creationId xmlns:a16="http://schemas.microsoft.com/office/drawing/2014/main" id="{8F41F7CB-0131-ED4B-8855-F2107704417A}"/>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6516216" y="387633"/>
            <a:ext cx="2494977" cy="1949563"/>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A2C334BE-6B39-F144-BBE7-FD43B087BC9A}"/>
              </a:ext>
            </a:extLst>
          </p:cNvPr>
          <p:cNvSpPr txBox="1"/>
          <p:nvPr/>
        </p:nvSpPr>
        <p:spPr>
          <a:xfrm>
            <a:off x="359532" y="404664"/>
            <a:ext cx="8424936" cy="615553"/>
          </a:xfrm>
          <a:prstGeom prst="rect">
            <a:avLst/>
          </a:prstGeom>
          <a:noFill/>
        </p:spPr>
        <p:txBody>
          <a:bodyPr wrap="square" rtlCol="0">
            <a:spAutoFit/>
          </a:bodyPr>
          <a:lstStyle/>
          <a:p>
            <a:endParaRPr lang="en-GB" sz="1700" b="1" dirty="0">
              <a:latin typeface="Candara" panose="020E0502030303020204" pitchFamily="34" charset="0"/>
            </a:endParaRPr>
          </a:p>
          <a:p>
            <a:endParaRPr lang="en-GB" sz="1700" dirty="0">
              <a:latin typeface="Candara" panose="020E0502030303020204" pitchFamily="34" charset="0"/>
            </a:endParaRPr>
          </a:p>
        </p:txBody>
      </p:sp>
      <p:sp>
        <p:nvSpPr>
          <p:cNvPr id="3" name="Rectangle 2"/>
          <p:cNvSpPr/>
          <p:nvPr/>
        </p:nvSpPr>
        <p:spPr>
          <a:xfrm>
            <a:off x="251520" y="448628"/>
            <a:ext cx="6397503" cy="6601551"/>
          </a:xfrm>
          <a:prstGeom prst="rect">
            <a:avLst/>
          </a:prstGeom>
        </p:spPr>
        <p:txBody>
          <a:bodyPr wrap="square">
            <a:spAutoFit/>
          </a:bodyPr>
          <a:lstStyle/>
          <a:p>
            <a:pPr>
              <a:lnSpc>
                <a:spcPct val="115000"/>
              </a:lnSpc>
              <a:spcAft>
                <a:spcPts val="1000"/>
              </a:spcAft>
            </a:pPr>
            <a:r>
              <a:rPr lang="en-GB" sz="3200" dirty="0">
                <a:latin typeface="Candara" panose="020E0502030303020204" pitchFamily="34" charset="0"/>
                <a:ea typeface="Calibri" panose="020F0502020204030204" pitchFamily="34" charset="0"/>
                <a:cs typeface="Times New Roman" panose="02020603050405020304" pitchFamily="18" charset="0"/>
              </a:rPr>
              <a:t>So it was, from that day onwards, the disciples travelled around telling everyone about Jesus, and sharing all that he had taught them.  They were no longer afraid, for wherever they went, Jesus went with them.</a:t>
            </a:r>
            <a:endParaRPr lang="en-GB" sz="3200"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GB" sz="3200" dirty="0">
                <a:latin typeface="Candara" panose="020E0502030303020204" pitchFamily="34" charset="0"/>
                <a:ea typeface="Calibri" panose="020F0502020204030204" pitchFamily="34" charset="0"/>
                <a:cs typeface="Times New Roman" panose="02020603050405020304" pitchFamily="18" charset="0"/>
              </a:rPr>
              <a:t>Now his Spirit lived inside them, and they would never feel alone again.</a:t>
            </a:r>
          </a:p>
          <a:p>
            <a:pPr>
              <a:lnSpc>
                <a:spcPct val="115000"/>
              </a:lnSpc>
              <a:spcAft>
                <a:spcPts val="1000"/>
              </a:spcAft>
            </a:pPr>
            <a:r>
              <a:rPr lang="en-US" sz="3200" dirty="0">
                <a:latin typeface="Candara" panose="020E0502030303020204" pitchFamily="34" charset="0"/>
                <a:cs typeface="Times New Roman" panose="02020603050405020304" pitchFamily="18" charset="0"/>
              </a:rPr>
              <a:t>The Word of the Lord</a:t>
            </a:r>
          </a:p>
          <a:p>
            <a:pPr>
              <a:lnSpc>
                <a:spcPct val="115000"/>
              </a:lnSpc>
              <a:spcAft>
                <a:spcPts val="1000"/>
              </a:spcAft>
            </a:pPr>
            <a:r>
              <a:rPr lang="en-US" sz="3200" b="1" dirty="0">
                <a:latin typeface="Candara" panose="020E0502030303020204" pitchFamily="34" charset="0"/>
                <a:cs typeface="Times New Roman" panose="02020603050405020304" pitchFamily="18" charset="0"/>
              </a:rPr>
              <a:t>R: Thanks be to God</a:t>
            </a:r>
            <a:endParaRPr lang="en-GB" sz="3200" dirty="0"/>
          </a:p>
          <a:p>
            <a:pPr>
              <a:lnSpc>
                <a:spcPct val="115000"/>
              </a:lnSpc>
              <a:spcAft>
                <a:spcPts val="1000"/>
              </a:spcAft>
            </a:pPr>
            <a:endParaRPr lang="en-GB" sz="20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2021721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a:extLst>
              <a:ext uri="{FF2B5EF4-FFF2-40B4-BE49-F238E27FC236}">
                <a16:creationId xmlns:a16="http://schemas.microsoft.com/office/drawing/2014/main" id="{8F41F7CB-0131-ED4B-8855-F2107704417A}"/>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6444209" y="204995"/>
            <a:ext cx="2699792" cy="2109605"/>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A2C334BE-6B39-F144-BBE7-FD43B087BC9A}"/>
              </a:ext>
            </a:extLst>
          </p:cNvPr>
          <p:cNvSpPr txBox="1"/>
          <p:nvPr/>
        </p:nvSpPr>
        <p:spPr>
          <a:xfrm>
            <a:off x="449542" y="332656"/>
            <a:ext cx="8244916" cy="6263253"/>
          </a:xfrm>
          <a:prstGeom prst="rect">
            <a:avLst/>
          </a:prstGeom>
          <a:noFill/>
        </p:spPr>
        <p:txBody>
          <a:bodyPr wrap="square" rtlCol="0">
            <a:spAutoFit/>
          </a:bodyPr>
          <a:lstStyle/>
          <a:p>
            <a:pPr fontAlgn="base"/>
            <a:r>
              <a:rPr lang="en-GB" sz="3200" dirty="0">
                <a:latin typeface="Candara" panose="020E0502030303020204" pitchFamily="34" charset="0"/>
              </a:rPr>
              <a:t>Gospel Acclamation</a:t>
            </a:r>
          </a:p>
          <a:p>
            <a:pPr fontAlgn="base"/>
            <a:endParaRPr lang="en-GB" dirty="0">
              <a:latin typeface="Candara" panose="020E0502030303020204" pitchFamily="34" charset="0"/>
            </a:endParaRPr>
          </a:p>
          <a:p>
            <a:pPr fontAlgn="base"/>
            <a:endParaRPr lang="en-GB" sz="2000" dirty="0">
              <a:latin typeface="Candara" panose="020E0502030303020204" pitchFamily="34" charset="0"/>
            </a:endParaRPr>
          </a:p>
          <a:p>
            <a:pPr fontAlgn="base"/>
            <a:r>
              <a:rPr lang="en-US" sz="4800" dirty="0">
                <a:latin typeface="Candara" panose="020E0502030303020204" pitchFamily="34" charset="0"/>
              </a:rPr>
              <a:t>Alleluia, alleluia! </a:t>
            </a:r>
          </a:p>
          <a:p>
            <a:pPr fontAlgn="base"/>
            <a:r>
              <a:rPr lang="en-US" sz="4800" dirty="0">
                <a:latin typeface="Candara" panose="020E0502030303020204" pitchFamily="34" charset="0"/>
              </a:rPr>
              <a:t>Come, Holy Spirit,</a:t>
            </a:r>
          </a:p>
          <a:p>
            <a:pPr fontAlgn="base"/>
            <a:r>
              <a:rPr lang="en-US" sz="4800" dirty="0">
                <a:latin typeface="Candara" panose="020E0502030303020204" pitchFamily="34" charset="0"/>
              </a:rPr>
              <a:t>fill the hearts of your faithful </a:t>
            </a:r>
          </a:p>
          <a:p>
            <a:pPr fontAlgn="base"/>
            <a:r>
              <a:rPr lang="en-US" sz="4800" dirty="0">
                <a:latin typeface="Candara" panose="020E0502030303020204" pitchFamily="34" charset="0"/>
              </a:rPr>
              <a:t>and kindle in them the fire of your love. </a:t>
            </a:r>
          </a:p>
          <a:p>
            <a:pPr fontAlgn="base"/>
            <a:r>
              <a:rPr lang="en-US" sz="4800" dirty="0">
                <a:latin typeface="Candara" panose="020E0502030303020204" pitchFamily="34" charset="0"/>
              </a:rPr>
              <a:t>Alleluia!</a:t>
            </a:r>
            <a:r>
              <a:rPr lang="en-US" sz="5400" dirty="0">
                <a:latin typeface="Candara" panose="020E0502030303020204" pitchFamily="34" charset="0"/>
              </a:rPr>
              <a:t> </a:t>
            </a:r>
            <a:br>
              <a:rPr lang="en-GB" sz="2000" dirty="0">
                <a:latin typeface="Candara" panose="020E0502030303020204" pitchFamily="34" charset="0"/>
              </a:rPr>
            </a:br>
            <a:endParaRPr lang="en-GB" sz="2000" dirty="0">
              <a:latin typeface="Candara" panose="020E0502030303020204" pitchFamily="34" charset="0"/>
            </a:endParaRPr>
          </a:p>
          <a:p>
            <a:endParaRPr lang="en-GB" sz="1700" dirty="0">
              <a:latin typeface="Candara" panose="020E0502030303020204" pitchFamily="34" charset="0"/>
            </a:endParaRPr>
          </a:p>
        </p:txBody>
      </p:sp>
    </p:spTree>
    <p:extLst>
      <p:ext uri="{BB962C8B-B14F-4D97-AF65-F5344CB8AC3E}">
        <p14:creationId xmlns:p14="http://schemas.microsoft.com/office/powerpoint/2010/main" val="292405684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2289</TotalTime>
  <Words>756</Words>
  <Application>Microsoft Office PowerPoint</Application>
  <PresentationFormat>On-screen Show (4:3)</PresentationFormat>
  <Paragraphs>95</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lorraine blair</dc:creator>
  <cp:lastModifiedBy>Sophie Collings</cp:lastModifiedBy>
  <cp:revision>61</cp:revision>
  <dcterms:created xsi:type="dcterms:W3CDTF">2014-03-04T21:13:01Z</dcterms:created>
  <dcterms:modified xsi:type="dcterms:W3CDTF">2021-06-07T15:13:53Z</dcterms:modified>
</cp:coreProperties>
</file>